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59" r:id="rId3"/>
    <p:sldId id="318" r:id="rId4"/>
    <p:sldId id="319" r:id="rId5"/>
    <p:sldId id="320" r:id="rId6"/>
    <p:sldId id="322" r:id="rId7"/>
    <p:sldId id="325" r:id="rId8"/>
    <p:sldId id="326" r:id="rId9"/>
    <p:sldId id="327" r:id="rId10"/>
    <p:sldId id="328" r:id="rId11"/>
    <p:sldId id="329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5" r:id="rId20"/>
    <p:sldId id="349" r:id="rId21"/>
    <p:sldId id="350" r:id="rId22"/>
    <p:sldId id="351" r:id="rId23"/>
    <p:sldId id="352" r:id="rId24"/>
    <p:sldId id="353" r:id="rId25"/>
    <p:sldId id="354" r:id="rId26"/>
    <p:sldId id="356" r:id="rId27"/>
    <p:sldId id="357" r:id="rId28"/>
    <p:sldId id="287" r:id="rId29"/>
    <p:sldId id="358" r:id="rId30"/>
    <p:sldId id="359" r:id="rId3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EBF4C-9500-41AC-8414-DAB8BB65B8C4}" type="datetimeFigureOut">
              <a:rPr lang="en-NL" smtClean="0"/>
              <a:t>03/06/2021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8389E-23CE-4F04-A4E4-B86ACB498A7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6037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EBBD-3784-4043-B2E5-664520542B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31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EBBD-3784-4043-B2E5-664520542B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22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EBBD-3784-4043-B2E5-664520542B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7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A947-D3D1-421B-9464-52C2C0736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383885-1640-42D9-95AB-9AE2EC4E8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D9DB3-56D6-40F3-97A3-8657E16CD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518BC-CE20-4A3D-9483-7948A83B94CE}" type="datetimeFigureOut">
              <a:rPr lang="en-NL" smtClean="0"/>
              <a:t>03/06/2021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81A8E-CA8C-48A4-93B9-C0CB8E95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0157B-43D1-46AE-A93E-63C97CAE9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0F06-922B-4D27-AF36-C959CE9777F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08118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5F0D-487D-42BE-A475-69F780B6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3D656-EA6D-4A32-A0C5-255FC559B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031EB-9D2C-4E56-BB98-7E6E81F9D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518BC-CE20-4A3D-9483-7948A83B94CE}" type="datetimeFigureOut">
              <a:rPr lang="en-NL" smtClean="0"/>
              <a:t>03/06/2021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087D5-8F1A-440E-8020-EAFCDB4DC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C678-4913-46B7-8DF7-A7D87AA1C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0F06-922B-4D27-AF36-C959CE9777F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594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1E84BF-1AB4-4B9C-9420-AD3612BDF1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D4E55-2E48-4D6D-8269-136E0B615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BEBD4-9BF2-40C9-8F3B-C4CFE53A4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518BC-CE20-4A3D-9483-7948A83B94CE}" type="datetimeFigureOut">
              <a:rPr lang="en-NL" smtClean="0"/>
              <a:t>03/06/2021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5448A-2FD0-45C9-8798-AB49BD22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4680D-628D-465C-9EBA-724818A8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0F06-922B-4D27-AF36-C959CE9777F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735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5E9DB-57B0-4C9C-AD5D-85DC33DDE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E42B8-ADF4-4796-9C70-F0ECD5853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2DD2A-AF61-4323-96A1-3B9128F3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518BC-CE20-4A3D-9483-7948A83B94CE}" type="datetimeFigureOut">
              <a:rPr lang="en-NL" smtClean="0"/>
              <a:t>03/06/2021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FAE2A-E6CC-4BE5-B4FB-7C86DBC0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BFB22-2291-4F47-AA17-394F50184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0F06-922B-4D27-AF36-C959CE9777F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DAC1-63A9-4B24-BF13-F6145BCB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1750C-8B97-4DC7-8F3F-E7E145B3F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33541-5101-486A-B198-AE01077A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518BC-CE20-4A3D-9483-7948A83B94CE}" type="datetimeFigureOut">
              <a:rPr lang="en-NL" smtClean="0"/>
              <a:t>03/06/2021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1059D-2130-4E6E-8A7D-FAFDB6A2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65FFF-E250-4747-883E-9B1A727F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0F06-922B-4D27-AF36-C959CE9777F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42907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AC6A-92AC-4B71-B177-D2AD430C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99912-10F3-485D-9F5F-88694847F0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CE3A7-5153-45F0-B7FA-305274358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0FA12-1BC8-4AA6-BB01-FD05D61FF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518BC-CE20-4A3D-9483-7948A83B94CE}" type="datetimeFigureOut">
              <a:rPr lang="en-NL" smtClean="0"/>
              <a:t>03/06/2021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8C6AA-B747-4DE5-B875-FC5A59610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E2082-83B6-4EEA-8A2B-10454F33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0F06-922B-4D27-AF36-C959CE9777F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695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93D48-BD5B-4484-8A77-C072B163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B3DF0-BA23-4EB9-8BE7-E15C6ADD1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4E37B-7208-468B-B16A-43610B0ED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A9D2D6-04FD-4DA1-BFFC-37464C339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3CCE33-897C-44D4-9DF0-93F54697DD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9FA7E5-3531-4EBA-BC09-CC2D8579F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518BC-CE20-4A3D-9483-7948A83B94CE}" type="datetimeFigureOut">
              <a:rPr lang="en-NL" smtClean="0"/>
              <a:t>03/06/2021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D02E49-060B-4F31-9B99-65407FECD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5ED950-D6BF-4446-839E-99A9A968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0F06-922B-4D27-AF36-C959CE9777F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3567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06DD-1F88-4F2E-BD32-A0448A4BB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1F4B82-0B49-4CD2-A024-85D83A99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518BC-CE20-4A3D-9483-7948A83B94CE}" type="datetimeFigureOut">
              <a:rPr lang="en-NL" smtClean="0"/>
              <a:t>03/06/2021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A127C-200F-4DF3-9CC1-03B11532F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C4D42-8F6A-4B75-B44E-905152CB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0F06-922B-4D27-AF36-C959CE9777F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7498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EB90F3-CD8E-4266-BFE5-EC6431407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518BC-CE20-4A3D-9483-7948A83B94CE}" type="datetimeFigureOut">
              <a:rPr lang="en-NL" smtClean="0"/>
              <a:t>03/06/2021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9232E1-4AB6-495A-B0D6-C270EC37F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59F8C-1A7B-4475-9002-C4313F4AA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0F06-922B-4D27-AF36-C959CE9777F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7252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AB623-481F-431F-81D8-13970F75D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98305-8FCD-4F25-8655-4C612F470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10E54-7F15-4F65-BCD6-750112E93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5F838-5D47-4358-9E25-EBF08242F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518BC-CE20-4A3D-9483-7948A83B94CE}" type="datetimeFigureOut">
              <a:rPr lang="en-NL" smtClean="0"/>
              <a:t>03/06/2021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5A142-628D-44E6-B7D2-42C18A5A6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30954-41A7-4513-A4D5-6BC4EC5F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0F06-922B-4D27-AF36-C959CE9777F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7927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99132-0AB0-4088-B0CE-EEC4E91F7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2CC72-EEF0-4618-A9DE-32C1D65A27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2186C-47E0-4F69-9D07-F729F196B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B28DC-6ADA-438C-B5A2-C92CABD22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518BC-CE20-4A3D-9483-7948A83B94CE}" type="datetimeFigureOut">
              <a:rPr lang="en-NL" smtClean="0"/>
              <a:t>03/06/2021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AC0A9-333E-4475-AD1B-4B7C4507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EBD7F-7494-4A53-859F-D1D88BB4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B0F06-922B-4D27-AF36-C959CE9777F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66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49BBB-CFFA-4160-81D4-17BC301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3B402-DE2B-4E93-A120-B652F1016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83CE5-B1B6-45EA-8269-D893A1A6A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518BC-CE20-4A3D-9483-7948A83B94CE}" type="datetimeFigureOut">
              <a:rPr lang="en-NL" smtClean="0"/>
              <a:t>03/06/2021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894FA-9C75-4EE2-ABC7-BD9F53751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CC7E8-CF6E-452D-8C09-A60AB6AD1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B0F06-922B-4D27-AF36-C959CE9777F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463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ordi299/about-generative-and-discriminative-models-d8958b67ad3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jpeg"/><Relationship Id="rId7" Type="http://schemas.openxmlformats.org/officeDocument/2006/relationships/image" Target="../media/image50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7.png"/><Relationship Id="rId3" Type="http://schemas.openxmlformats.org/officeDocument/2006/relationships/image" Target="../media/image4.jpeg"/><Relationship Id="rId7" Type="http://schemas.openxmlformats.org/officeDocument/2006/relationships/image" Target="../media/image52.png"/><Relationship Id="rId12" Type="http://schemas.openxmlformats.org/officeDocument/2006/relationships/image" Target="../media/image4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5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.jpeg"/><Relationship Id="rId7" Type="http://schemas.openxmlformats.org/officeDocument/2006/relationships/image" Target="../media/image6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0.jpeg"/><Relationship Id="rId7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7.png"/><Relationship Id="rId4" Type="http://schemas.openxmlformats.org/officeDocument/2006/relationships/image" Target="../media/image4.jpeg"/><Relationship Id="rId9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gif"/><Relationship Id="rId4" Type="http://schemas.openxmlformats.org/officeDocument/2006/relationships/hyperlink" Target="https://houxianxu.github.io/assets/project/dfcva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4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2527" y="1122363"/>
            <a:ext cx="10491536" cy="2387600"/>
          </a:xfrm>
        </p:spPr>
        <p:txBody>
          <a:bodyPr/>
          <a:lstStyle/>
          <a:p>
            <a:r>
              <a:rPr lang="en-US" dirty="0" err="1"/>
              <a:t>Variational</a:t>
            </a:r>
            <a:r>
              <a:rPr lang="en-US" dirty="0"/>
              <a:t>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878973"/>
          </a:xfrm>
        </p:spPr>
        <p:txBody>
          <a:bodyPr/>
          <a:lstStyle/>
          <a:p>
            <a:r>
              <a:rPr lang="en-US" b="1" dirty="0"/>
              <a:t>Machine learning for signal processing (5LSL0)</a:t>
            </a:r>
          </a:p>
          <a:p>
            <a:endParaRPr lang="en-US" dirty="0"/>
          </a:p>
          <a:p>
            <a:r>
              <a:rPr lang="en-US" dirty="0"/>
              <a:t>Ruud van </a:t>
            </a:r>
            <a:r>
              <a:rPr lang="en-US" dirty="0" err="1"/>
              <a:t>Sloun</a:t>
            </a:r>
            <a:r>
              <a:rPr lang="en-US" dirty="0"/>
              <a:t>, Rik </a:t>
            </a:r>
            <a:r>
              <a:rPr lang="en-US" dirty="0" err="1"/>
              <a:t>Vullings</a:t>
            </a:r>
            <a:r>
              <a:rPr lang="en-US" dirty="0"/>
              <a:t>,</a:t>
            </a:r>
          </a:p>
          <a:p>
            <a:r>
              <a:rPr lang="en-US" dirty="0"/>
              <a:t>Nishith </a:t>
            </a:r>
            <a:r>
              <a:rPr lang="en-US" dirty="0" err="1"/>
              <a:t>Chennakeshava</a:t>
            </a:r>
            <a:r>
              <a:rPr lang="en-US" dirty="0"/>
              <a:t>, Hans van Gorp</a:t>
            </a:r>
          </a:p>
          <a:p>
            <a:r>
              <a:rPr lang="en-US" dirty="0"/>
              <a:t>June 2021</a:t>
            </a:r>
          </a:p>
        </p:txBody>
      </p:sp>
      <p:pic>
        <p:nvPicPr>
          <p:cNvPr id="5" name="Picture 2" descr="Afbeeldingsresultaat voor tu eindhov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243" y="6112253"/>
            <a:ext cx="2900432" cy="62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fbeeldingsresultaat voor tue signal processing syste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100" y="225085"/>
            <a:ext cx="2695575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56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1E38FF-CA94-424F-BA15-088A5D992E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train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?</a:t>
                </a:r>
                <a:endParaRPr lang="en-N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1E38FF-CA94-424F-BA15-088A5D992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27CE3-D3BA-4725-A4E7-891872D5D1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We need to look at our entire dataset by using the log-likelihood trick:</a:t>
                </a:r>
              </a:p>
              <a:p>
                <a:pPr marL="0" indent="0" algn="ctr">
                  <a:spcAft>
                    <a:spcPts val="1200"/>
                  </a:spcAft>
                  <a:buNone/>
                </a:pPr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27CE3-D3BA-4725-A4E7-891872D5D1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7E8E5A3-0805-44C8-9CAD-34C18AEC2D01}"/>
              </a:ext>
            </a:extLst>
          </p:cNvPr>
          <p:cNvSpPr txBox="1"/>
          <p:nvPr/>
        </p:nvSpPr>
        <p:spPr>
          <a:xfrm>
            <a:off x="6410425" y="4234012"/>
            <a:ext cx="4808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Typically intractable (e.g., in neural nets)…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460570-5565-4021-B14A-8458B9C3B26D}"/>
              </a:ext>
            </a:extLst>
          </p:cNvPr>
          <p:cNvSpPr/>
          <p:nvPr/>
        </p:nvSpPr>
        <p:spPr>
          <a:xfrm>
            <a:off x="838200" y="5309033"/>
            <a:ext cx="1074419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Solution: </a:t>
            </a:r>
            <a:r>
              <a:rPr lang="en-US" sz="2800" dirty="0">
                <a:solidFill>
                  <a:prstClr val="black"/>
                </a:solidFill>
              </a:rPr>
              <a:t>Do not maximize the log-likelihood directly, but rather a (tractable) lower bound of it</a:t>
            </a:r>
            <a:endParaRPr lang="en-US" sz="2800" b="0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8FF-CA94-424F-BA15-088A5D99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1, introduce the (estimated) posterior</a:t>
            </a:r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27CE3-D3BA-4725-A4E7-891872D5D1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90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/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1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serves as an estimate of the intractable true posterior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27CE3-D3BA-4725-A4E7-891872D5D1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640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8FF-CA94-424F-BA15-088A5D99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2, Jensen’s inequality</a:t>
            </a:r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27CE3-D3BA-4725-A4E7-891872D5D1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/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90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27CE3-D3BA-4725-A4E7-891872D5D1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029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8FF-CA94-424F-BA15-088A5D99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 detour: what is Jensen’s inequality?</a:t>
            </a:r>
            <a:endParaRPr lang="en-N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53D7A6-D144-40DF-B9F0-270C01E04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65" y="1889865"/>
            <a:ext cx="2190750" cy="1952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6186E514-08BC-489A-8E39-F60912D42F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21386" y="1825625"/>
                <a:ext cx="7732414" cy="4351338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/>
                  <a:t>For any concave function (e.g., log) it holds that a weighted average of two points is always lower than the function evaluated at that point</a:t>
                </a:r>
              </a:p>
              <a:p>
                <a:pPr marL="0" indent="0" algn="ctr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sz="2000" dirty="0"/>
              </a:p>
              <a:p>
                <a:pPr marL="0" indent="0" algn="ctr">
                  <a:spcAft>
                    <a:spcPts val="1200"/>
                  </a:spcAft>
                  <a:buNone/>
                </a:pPr>
                <a:r>
                  <a:rPr lang="en-US" sz="2000" dirty="0"/>
                  <a:t>e.g.: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0.7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0.3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0.7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0.3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>
                  <a:spcAft>
                    <a:spcPts val="1200"/>
                  </a:spcAft>
                </a:pPr>
                <a:r>
                  <a:rPr lang="en-US" sz="2000" dirty="0"/>
                  <a:t>More general, this also holds for a weighted sum of more than two elements:</a:t>
                </a:r>
              </a:p>
              <a:p>
                <a:pPr marL="0" indent="0" algn="ctr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6186E514-08BC-489A-8E39-F60912D42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1386" y="1825625"/>
                <a:ext cx="7732414" cy="4351338"/>
              </a:xfrm>
              <a:blipFill>
                <a:blip r:embed="rId3"/>
                <a:stretch>
                  <a:fillRect l="-709" t="-1401" r="-236" b="-378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8E1ED79-C795-4BD2-A371-B0FB5151C848}"/>
                  </a:ext>
                </a:extLst>
              </p:cNvPr>
              <p:cNvSpPr/>
              <p:nvPr/>
            </p:nvSpPr>
            <p:spPr>
              <a:xfrm>
                <a:off x="607816" y="3473158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8E1ED79-C795-4BD2-A371-B0FB5151C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16" y="3473158"/>
                <a:ext cx="4607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F7AC238-527F-477E-BE5B-26F2AE48B16E}"/>
                  </a:ext>
                </a:extLst>
              </p:cNvPr>
              <p:cNvSpPr/>
              <p:nvPr/>
            </p:nvSpPr>
            <p:spPr>
              <a:xfrm>
                <a:off x="2814598" y="2121704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F7AC238-527F-477E-BE5B-26F2AE48B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598" y="2121704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84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8FF-CA94-424F-BA15-088A5D99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2, Jensen’s inequality</a:t>
            </a:r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27CE3-D3BA-4725-A4E7-891872D5D1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/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90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27CE3-D3BA-4725-A4E7-891872D5D1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8E229F-F218-4537-A6D0-30786F4EF71B}"/>
                  </a:ext>
                </a:extLst>
              </p:cNvPr>
              <p:cNvSpPr/>
              <p:nvPr/>
            </p:nvSpPr>
            <p:spPr>
              <a:xfrm>
                <a:off x="2900233" y="3462950"/>
                <a:ext cx="4200702" cy="8250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8E229F-F218-4537-A6D0-30786F4EF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233" y="3462950"/>
                <a:ext cx="4200702" cy="825098"/>
              </a:xfrm>
              <a:prstGeom prst="rect">
                <a:avLst/>
              </a:prstGeom>
              <a:blipFill>
                <a:blip r:embed="rId3"/>
                <a:stretch>
                  <a:fillRect l="-8128" t="-54074" b="-2814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D0D5D3-744D-493D-9CDA-C217577AE3CA}"/>
              </a:ext>
            </a:extLst>
          </p:cNvPr>
          <p:cNvCxnSpPr/>
          <p:nvPr/>
        </p:nvCxnSpPr>
        <p:spPr>
          <a:xfrm>
            <a:off x="7405735" y="3150606"/>
            <a:ext cx="0" cy="131275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355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8FF-CA94-424F-BA15-088A5D99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</a:t>
            </a:r>
            <a:r>
              <a:rPr lang="en-US" i="1" dirty="0"/>
              <a:t>variational lower bound</a:t>
            </a:r>
            <a:r>
              <a:rPr lang="en-US" dirty="0"/>
              <a:t> or </a:t>
            </a:r>
            <a:r>
              <a:rPr lang="en-US" i="1" dirty="0"/>
              <a:t>evidence lower bound (ELBO)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27CE3-D3BA-4725-A4E7-891872D5D1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27CE3-D3BA-4725-A4E7-891872D5D1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C778FFC-3CC7-4F1C-9D79-62602C3D48B9}"/>
              </a:ext>
            </a:extLst>
          </p:cNvPr>
          <p:cNvSpPr/>
          <p:nvPr/>
        </p:nvSpPr>
        <p:spPr>
          <a:xfrm>
            <a:off x="693821" y="3320716"/>
            <a:ext cx="10515600" cy="3104928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71B81D-4421-425E-9907-1D938CA92DDC}"/>
              </a:ext>
            </a:extLst>
          </p:cNvPr>
          <p:cNvSpPr txBox="1"/>
          <p:nvPr/>
        </p:nvSpPr>
        <p:spPr>
          <a:xfrm>
            <a:off x="838200" y="3384967"/>
            <a:ext cx="843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Observation:</a:t>
            </a:r>
          </a:p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ED0C5-F0BF-4BCE-A799-DDE34BE1CF8E}"/>
                  </a:ext>
                </a:extLst>
              </p:cNvPr>
              <p:cNvSpPr txBox="1"/>
              <p:nvPr/>
            </p:nvSpPr>
            <p:spPr>
              <a:xfrm>
                <a:off x="838201" y="3891951"/>
                <a:ext cx="10022304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 </a:t>
                </a:r>
                <a:r>
                  <a:rPr lang="en-US" sz="2400" b="1" dirty="0"/>
                  <a:t>the bound is tight</a:t>
                </a:r>
                <a:r>
                  <a:rPr lang="en-US" sz="2400" dirty="0"/>
                  <a:t>, and we are</a:t>
                </a:r>
              </a:p>
              <a:p>
                <a:r>
                  <a:rPr lang="en-US" sz="2400" dirty="0"/>
                  <a:t>exactly optimizing likelihood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ED0C5-F0BF-4BCE-A799-DDE34BE1C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3891951"/>
                <a:ext cx="10022304" cy="892552"/>
              </a:xfrm>
              <a:prstGeom prst="rect">
                <a:avLst/>
              </a:prstGeom>
              <a:blipFill>
                <a:blip r:embed="rId3"/>
                <a:stretch>
                  <a:fillRect l="-973" t="-7483" b="-1428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DAAFDB4-4D72-4DAE-AFA2-91C08B53386A}"/>
                  </a:ext>
                </a:extLst>
              </p:cNvPr>
              <p:cNvSpPr/>
              <p:nvPr/>
            </p:nvSpPr>
            <p:spPr>
              <a:xfrm>
                <a:off x="1123031" y="5067151"/>
                <a:ext cx="6119880" cy="1054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DAAFDB4-4D72-4DAE-AFA2-91C08B533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031" y="5067151"/>
                <a:ext cx="6119880" cy="10540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202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8FF-CA94-424F-BA15-088A5D99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3, rewrite to KL-divergence</a:t>
            </a:r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27CE3-D3BA-4725-A4E7-891872D5D1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4689" y="1825625"/>
                <a:ext cx="1103617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</m:d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  <m:r>
                                            <a:rPr lang="en-US" sz="2400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1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  <m:r>
                                            <a:rPr lang="en-US" sz="2400" b="1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27CE3-D3BA-4725-A4E7-891872D5D1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689" y="1825625"/>
                <a:ext cx="11036173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EF5486A-4AE9-4E42-9509-62253C5BD7FE}"/>
              </a:ext>
            </a:extLst>
          </p:cNvPr>
          <p:cNvCxnSpPr/>
          <p:nvPr/>
        </p:nvCxnSpPr>
        <p:spPr>
          <a:xfrm>
            <a:off x="5124262" y="4092166"/>
            <a:ext cx="0" cy="950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B7CEDB1-2614-44E7-AAD4-96E869BE6313}"/>
              </a:ext>
            </a:extLst>
          </p:cNvPr>
          <p:cNvSpPr txBox="1"/>
          <p:nvPr/>
        </p:nvSpPr>
        <p:spPr>
          <a:xfrm>
            <a:off x="5124262" y="4244307"/>
            <a:ext cx="2770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We can view the sums as an expectation</a:t>
            </a:r>
            <a:endParaRPr lang="en-NL" i="1" dirty="0"/>
          </a:p>
        </p:txBody>
      </p:sp>
    </p:spTree>
    <p:extLst>
      <p:ext uri="{BB962C8B-B14F-4D97-AF65-F5344CB8AC3E}">
        <p14:creationId xmlns:p14="http://schemas.microsoft.com/office/powerpoint/2010/main" val="3005298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8FF-CA94-424F-BA15-088A5D99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3, rewrite to KL-divergence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27CE3-D3BA-4725-A4E7-891872D5D1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4689" y="1825625"/>
                <a:ext cx="1103617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27CE3-D3BA-4725-A4E7-891872D5D1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689" y="1825625"/>
                <a:ext cx="11036173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B1886D-BBEF-4F44-8A16-D42312140334}"/>
              </a:ext>
            </a:extLst>
          </p:cNvPr>
          <p:cNvCxnSpPr/>
          <p:nvPr/>
        </p:nvCxnSpPr>
        <p:spPr>
          <a:xfrm>
            <a:off x="3601156" y="2494844"/>
            <a:ext cx="369146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531B90-D434-4400-8410-CAD0375C9B08}"/>
              </a:ext>
            </a:extLst>
          </p:cNvPr>
          <p:cNvCxnSpPr>
            <a:cxnSpLocks/>
          </p:cNvCxnSpPr>
          <p:nvPr/>
        </p:nvCxnSpPr>
        <p:spPr>
          <a:xfrm>
            <a:off x="7662334" y="2494844"/>
            <a:ext cx="2971799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48058F0-99DF-4C47-AA4F-FA25EBE19CE4}"/>
              </a:ext>
            </a:extLst>
          </p:cNvPr>
          <p:cNvSpPr txBox="1"/>
          <p:nvPr/>
        </p:nvSpPr>
        <p:spPr>
          <a:xfrm>
            <a:off x="838200" y="3299002"/>
            <a:ext cx="4430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Regular maximum likelihood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objective for training </a:t>
            </a:r>
            <a:r>
              <a:rPr lang="en-US" b="1" dirty="0" err="1">
                <a:solidFill>
                  <a:schemeClr val="accent1"/>
                </a:solidFill>
              </a:rPr>
              <a:t>autoencoders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(e.g. Gaussian, Bernoulli, …)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821079-8A12-4714-8082-4DB9F51EE5B8}"/>
                  </a:ext>
                </a:extLst>
              </p:cNvPr>
              <p:cNvSpPr txBox="1"/>
              <p:nvPr/>
            </p:nvSpPr>
            <p:spPr>
              <a:xfrm>
                <a:off x="5851962" y="3425299"/>
                <a:ext cx="58089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</a:rPr>
                  <a:t>Kullback </a:t>
                </a:r>
                <a:r>
                  <a:rPr lang="en-US" b="1" dirty="0" err="1">
                    <a:solidFill>
                      <a:schemeClr val="accent6"/>
                    </a:solidFill>
                  </a:rPr>
                  <a:t>Leibler</a:t>
                </a:r>
                <a:r>
                  <a:rPr lang="en-US" b="1" dirty="0">
                    <a:solidFill>
                      <a:schemeClr val="accent6"/>
                    </a:solidFill>
                  </a:rPr>
                  <a:t> divergence between the approximate posterior and a prior 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>
                  <a:solidFill>
                    <a:schemeClr val="accent6"/>
                  </a:solidFill>
                </a:endParaRPr>
              </a:p>
              <a:p>
                <a:endParaRPr lang="en-US" b="1" dirty="0">
                  <a:solidFill>
                    <a:schemeClr val="accent6"/>
                  </a:solidFill>
                </a:endParaRPr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The KL divergence measures how different two probability distributions are. Under our dataset x we want z to follow the distribution we have chosen for it.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821079-8A12-4714-8082-4DB9F51EE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962" y="3425299"/>
                <a:ext cx="5808900" cy="1754326"/>
              </a:xfrm>
              <a:prstGeom prst="rect">
                <a:avLst/>
              </a:prstGeom>
              <a:blipFill>
                <a:blip r:embed="rId3"/>
                <a:stretch>
                  <a:fillRect l="-944" t="-2083" b="-45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0A131A-AD77-4B1D-9360-2F01107D6869}"/>
              </a:ext>
            </a:extLst>
          </p:cNvPr>
          <p:cNvCxnSpPr>
            <a:endCxn id="10" idx="0"/>
          </p:cNvCxnSpPr>
          <p:nvPr/>
        </p:nvCxnSpPr>
        <p:spPr>
          <a:xfrm flipH="1">
            <a:off x="3053470" y="2494844"/>
            <a:ext cx="2428780" cy="80415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1746AD-E02F-4190-B39A-638D84B1070B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756412" y="2494844"/>
            <a:ext cx="391822" cy="93045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548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C3F12-247F-4486-BC1D-974E12C1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err="1"/>
              <a:t>AutoEncoder</a:t>
            </a:r>
            <a:r>
              <a:rPr lang="en-US" dirty="0"/>
              <a:t> (VAE)</a:t>
            </a:r>
            <a:endParaRPr lang="en-NL" dirty="0"/>
          </a:p>
        </p:txBody>
      </p:sp>
      <p:pic>
        <p:nvPicPr>
          <p:cNvPr id="6" name="Picture 2" descr="Chocolate Labradors die younger and have more health problems as ...">
            <a:extLst>
              <a:ext uri="{FF2B5EF4-FFF2-40B4-BE49-F238E27FC236}">
                <a16:creationId xmlns:a16="http://schemas.microsoft.com/office/drawing/2014/main" id="{9215D6D1-B11B-4CFA-B6C6-3F95FC6F6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t="4868" r="29325" b="13910"/>
          <a:stretch/>
        </p:blipFill>
        <p:spPr bwMode="auto">
          <a:xfrm>
            <a:off x="487335" y="1612039"/>
            <a:ext cx="1862000" cy="18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roomdiagram: Handmatige bewerking 2">
            <a:extLst>
              <a:ext uri="{FF2B5EF4-FFF2-40B4-BE49-F238E27FC236}">
                <a16:creationId xmlns:a16="http://schemas.microsoft.com/office/drawing/2014/main" id="{A1B503BF-E932-466B-8EC1-B0210420939B}"/>
              </a:ext>
            </a:extLst>
          </p:cNvPr>
          <p:cNvSpPr/>
          <p:nvPr/>
        </p:nvSpPr>
        <p:spPr>
          <a:xfrm rot="16200000">
            <a:off x="2705857" y="1822983"/>
            <a:ext cx="2147011" cy="1440111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3DE49E0-DA02-4342-A7D8-950A7BA79478}"/>
              </a:ext>
            </a:extLst>
          </p:cNvPr>
          <p:cNvSpPr txBox="1"/>
          <p:nvPr/>
        </p:nvSpPr>
        <p:spPr>
          <a:xfrm>
            <a:off x="3238987" y="2087722"/>
            <a:ext cx="12338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bg1"/>
                </a:solidFill>
              </a:rPr>
              <a:t>Encoder</a:t>
            </a:r>
            <a:endParaRPr lang="en-NL" sz="2133" dirty="0">
              <a:solidFill>
                <a:schemeClr val="bg1"/>
              </a:solidFill>
            </a:endParaRPr>
          </a:p>
        </p:txBody>
      </p:sp>
      <p:sp>
        <p:nvSpPr>
          <p:cNvPr id="11" name="Stroomdiagram: Handmatige bewerking 10">
            <a:extLst>
              <a:ext uri="{FF2B5EF4-FFF2-40B4-BE49-F238E27FC236}">
                <a16:creationId xmlns:a16="http://schemas.microsoft.com/office/drawing/2014/main" id="{4529A87B-98F0-411F-B266-8B69DF0D4509}"/>
              </a:ext>
            </a:extLst>
          </p:cNvPr>
          <p:cNvSpPr/>
          <p:nvPr/>
        </p:nvSpPr>
        <p:spPr>
          <a:xfrm rot="5400000" flipH="1">
            <a:off x="6689497" y="1822982"/>
            <a:ext cx="2147011" cy="1440111"/>
          </a:xfrm>
          <a:prstGeom prst="flowChartManualOperati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2759627-1D32-48B0-BA1B-C48CCB4A052C}"/>
              </a:ext>
            </a:extLst>
          </p:cNvPr>
          <p:cNvSpPr txBox="1"/>
          <p:nvPr/>
        </p:nvSpPr>
        <p:spPr>
          <a:xfrm>
            <a:off x="7249165" y="2087722"/>
            <a:ext cx="12338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bg1"/>
                </a:solidFill>
              </a:rPr>
              <a:t>Decoder</a:t>
            </a:r>
            <a:endParaRPr lang="en-NL" sz="2133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9F6DCE3B-EF43-4E46-9C77-F0517CB00303}"/>
                  </a:ext>
                </a:extLst>
              </p:cNvPr>
              <p:cNvSpPr/>
              <p:nvPr/>
            </p:nvSpPr>
            <p:spPr>
              <a:xfrm>
                <a:off x="5491640" y="2173706"/>
                <a:ext cx="626132" cy="738664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nl-NL" sz="4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9F6DCE3B-EF43-4E46-9C77-F0517CB00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40" y="2173706"/>
                <a:ext cx="626132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" descr="Chocolate Labradors die younger and have more health problems as ...">
            <a:extLst>
              <a:ext uri="{FF2B5EF4-FFF2-40B4-BE49-F238E27FC236}">
                <a16:creationId xmlns:a16="http://schemas.microsoft.com/office/drawing/2014/main" id="{5DCD1102-1C42-4ABD-9D21-D341B75C9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t="4868" r="29325" b="13910"/>
          <a:stretch/>
        </p:blipFill>
        <p:spPr bwMode="auto">
          <a:xfrm>
            <a:off x="9491800" y="1612039"/>
            <a:ext cx="1862000" cy="18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AD195392-A72F-49E5-8BDE-CE865BB00A02}"/>
              </a:ext>
            </a:extLst>
          </p:cNvPr>
          <p:cNvCxnSpPr>
            <a:stCxn id="6" idx="3"/>
            <a:endCxn id="3" idx="0"/>
          </p:cNvCxnSpPr>
          <p:nvPr/>
        </p:nvCxnSpPr>
        <p:spPr>
          <a:xfrm flipV="1">
            <a:off x="2349335" y="2543038"/>
            <a:ext cx="7099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7D6D6630-CC54-403D-AB55-F79BDE41450F}"/>
              </a:ext>
            </a:extLst>
          </p:cNvPr>
          <p:cNvCxnSpPr>
            <a:cxnSpLocks/>
            <a:stCxn id="18" idx="3"/>
            <a:endCxn id="11" idx="2"/>
          </p:cNvCxnSpPr>
          <p:nvPr/>
        </p:nvCxnSpPr>
        <p:spPr>
          <a:xfrm flipV="1">
            <a:off x="6117772" y="2543037"/>
            <a:ext cx="9251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268CC2B9-D3EA-4916-8935-7050BF203543}"/>
              </a:ext>
            </a:extLst>
          </p:cNvPr>
          <p:cNvCxnSpPr>
            <a:cxnSpLocks/>
            <a:stCxn id="11" idx="0"/>
            <a:endCxn id="21" idx="1"/>
          </p:cNvCxnSpPr>
          <p:nvPr/>
        </p:nvCxnSpPr>
        <p:spPr>
          <a:xfrm>
            <a:off x="8483058" y="2543037"/>
            <a:ext cx="100874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2">
            <a:extLst>
              <a:ext uri="{FF2B5EF4-FFF2-40B4-BE49-F238E27FC236}">
                <a16:creationId xmlns:a16="http://schemas.microsoft.com/office/drawing/2014/main" id="{CADD75F0-568E-4EA5-B97D-72D0DDC6244E}"/>
              </a:ext>
            </a:extLst>
          </p:cNvPr>
          <p:cNvCxnSpPr>
            <a:cxnSpLocks/>
            <a:stCxn id="3" idx="2"/>
            <a:endCxn id="18" idx="1"/>
          </p:cNvCxnSpPr>
          <p:nvPr/>
        </p:nvCxnSpPr>
        <p:spPr>
          <a:xfrm>
            <a:off x="4499418" y="2543038"/>
            <a:ext cx="992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F6A8CF-7A91-443E-866B-E2D61211916F}"/>
                  </a:ext>
                </a:extLst>
              </p:cNvPr>
              <p:cNvSpPr/>
              <p:nvPr/>
            </p:nvSpPr>
            <p:spPr>
              <a:xfrm>
                <a:off x="7219318" y="2508432"/>
                <a:ext cx="125899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NL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F6A8CF-7A91-443E-866B-E2D612119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318" y="2508432"/>
                <a:ext cx="1258999" cy="430887"/>
              </a:xfrm>
              <a:prstGeom prst="rect">
                <a:avLst/>
              </a:prstGeom>
              <a:blipFill>
                <a:blip r:embed="rId4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53F988-B11F-4F28-A526-5C54D53C0FDB}"/>
                  </a:ext>
                </a:extLst>
              </p:cNvPr>
              <p:cNvSpPr/>
              <p:nvPr/>
            </p:nvSpPr>
            <p:spPr>
              <a:xfrm>
                <a:off x="3186374" y="2543037"/>
                <a:ext cx="1286506" cy="461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  <m:d>
                        <m:d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e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L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53F988-B11F-4F28-A526-5C54D53C0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374" y="2543037"/>
                <a:ext cx="1286506" cy="461152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DE6E349-B2E9-4345-857E-68293935C2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4689" y="4314961"/>
                <a:ext cx="11036173" cy="1862001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DE6E349-B2E9-4345-857E-68293935C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689" y="4314961"/>
                <a:ext cx="11036173" cy="1862001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3C74DB3D-A65B-47DB-B4AD-5C46780D6CD7}"/>
              </a:ext>
            </a:extLst>
          </p:cNvPr>
          <p:cNvSpPr txBox="1"/>
          <p:nvPr/>
        </p:nvSpPr>
        <p:spPr>
          <a:xfrm>
            <a:off x="4115556" y="4922795"/>
            <a:ext cx="2611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The output should look like the input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FFEA87-19D7-4796-A26F-9A1218F141E8}"/>
              </a:ext>
            </a:extLst>
          </p:cNvPr>
          <p:cNvSpPr txBox="1"/>
          <p:nvPr/>
        </p:nvSpPr>
        <p:spPr>
          <a:xfrm>
            <a:off x="7763002" y="4922795"/>
            <a:ext cx="3319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The z generated by the encoder should follow a predefined distribution. e.g., a Gaussian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F76F261-A7BE-410B-AD0E-0EB612E1ECEF}"/>
              </a:ext>
            </a:extLst>
          </p:cNvPr>
          <p:cNvCxnSpPr/>
          <p:nvPr/>
        </p:nvCxnSpPr>
        <p:spPr>
          <a:xfrm>
            <a:off x="3645907" y="4922795"/>
            <a:ext cx="369146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4FA6AE1-A9A7-4B06-93FB-A504A069D73C}"/>
              </a:ext>
            </a:extLst>
          </p:cNvPr>
          <p:cNvCxnSpPr>
            <a:cxnSpLocks/>
          </p:cNvCxnSpPr>
          <p:nvPr/>
        </p:nvCxnSpPr>
        <p:spPr>
          <a:xfrm>
            <a:off x="7707085" y="4922795"/>
            <a:ext cx="2971799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3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2" descr="https://2s7gjr373w3x22jf92z99mgm5w-wpengine.netdna-ssl.com/wp-content/uploads/2017/05/neural_network_shutterstock_all_is_magic.jpg">
            <a:extLst>
              <a:ext uri="{FF2B5EF4-FFF2-40B4-BE49-F238E27FC236}">
                <a16:creationId xmlns:a16="http://schemas.microsoft.com/office/drawing/2014/main" id="{F605E992-336E-4720-9E37-C5BB57D3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905" y="1886734"/>
            <a:ext cx="2032575" cy="135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https://2s7gjr373w3x22jf92z99mgm5w-wpengine.netdna-ssl.com/wp-content/uploads/2017/05/neural_network_shutterstock_all_is_magic.jpg">
            <a:extLst>
              <a:ext uri="{FF2B5EF4-FFF2-40B4-BE49-F238E27FC236}">
                <a16:creationId xmlns:a16="http://schemas.microsoft.com/office/drawing/2014/main" id="{7C48328F-E5AF-4CCC-8DBC-FE3E2C8A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39" y="1887725"/>
            <a:ext cx="2032575" cy="135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4C3F12-247F-4486-BC1D-974E12C1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err="1"/>
              <a:t>AutoEncoder</a:t>
            </a:r>
            <a:r>
              <a:rPr lang="en-US" dirty="0"/>
              <a:t> (VAE)</a:t>
            </a:r>
            <a:endParaRPr lang="en-NL" dirty="0"/>
          </a:p>
        </p:txBody>
      </p:sp>
      <p:pic>
        <p:nvPicPr>
          <p:cNvPr id="6" name="Picture 2" descr="Chocolate Labradors die younger and have more health problems as ...">
            <a:extLst>
              <a:ext uri="{FF2B5EF4-FFF2-40B4-BE49-F238E27FC236}">
                <a16:creationId xmlns:a16="http://schemas.microsoft.com/office/drawing/2014/main" id="{9215D6D1-B11B-4CFA-B6C6-3F95FC6F6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t="4868" r="29325" b="13910"/>
          <a:stretch/>
        </p:blipFill>
        <p:spPr bwMode="auto">
          <a:xfrm>
            <a:off x="487335" y="1612039"/>
            <a:ext cx="1862000" cy="18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23DE49E0-DA02-4342-A7D8-950A7BA79478}"/>
              </a:ext>
            </a:extLst>
          </p:cNvPr>
          <p:cNvSpPr txBox="1"/>
          <p:nvPr/>
        </p:nvSpPr>
        <p:spPr>
          <a:xfrm>
            <a:off x="3252632" y="1578925"/>
            <a:ext cx="12338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Encoder</a:t>
            </a:r>
            <a:endParaRPr lang="en-NL" sz="2133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2759627-1D32-48B0-BA1B-C48CCB4A052C}"/>
              </a:ext>
            </a:extLst>
          </p:cNvPr>
          <p:cNvSpPr txBox="1"/>
          <p:nvPr/>
        </p:nvSpPr>
        <p:spPr>
          <a:xfrm>
            <a:off x="7133502" y="1578925"/>
            <a:ext cx="12338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Decoder</a:t>
            </a:r>
            <a:endParaRPr lang="en-NL" sz="213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9F6DCE3B-EF43-4E46-9C77-F0517CB00303}"/>
                  </a:ext>
                </a:extLst>
              </p:cNvPr>
              <p:cNvSpPr/>
              <p:nvPr/>
            </p:nvSpPr>
            <p:spPr>
              <a:xfrm>
                <a:off x="5491640" y="2173706"/>
                <a:ext cx="626132" cy="738664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nl-NL" sz="4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9F6DCE3B-EF43-4E46-9C77-F0517CB00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40" y="2173706"/>
                <a:ext cx="626132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" descr="Chocolate Labradors die younger and have more health problems as ...">
            <a:extLst>
              <a:ext uri="{FF2B5EF4-FFF2-40B4-BE49-F238E27FC236}">
                <a16:creationId xmlns:a16="http://schemas.microsoft.com/office/drawing/2014/main" id="{5DCD1102-1C42-4ABD-9D21-D341B75C9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t="4868" r="29325" b="13910"/>
          <a:stretch/>
        </p:blipFill>
        <p:spPr bwMode="auto">
          <a:xfrm>
            <a:off x="9491800" y="1612039"/>
            <a:ext cx="1862000" cy="18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AD195392-A72F-49E5-8BDE-CE865BB00A0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349335" y="2543038"/>
            <a:ext cx="7099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7D6D6630-CC54-403D-AB55-F79BDE41450F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6117772" y="2543037"/>
            <a:ext cx="9251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268CC2B9-D3EA-4916-8935-7050BF20354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483058" y="2543037"/>
            <a:ext cx="100874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2">
            <a:extLst>
              <a:ext uri="{FF2B5EF4-FFF2-40B4-BE49-F238E27FC236}">
                <a16:creationId xmlns:a16="http://schemas.microsoft.com/office/drawing/2014/main" id="{CADD75F0-568E-4EA5-B97D-72D0DDC6244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499418" y="2543038"/>
            <a:ext cx="992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F6A8CF-7A91-443E-866B-E2D61211916F}"/>
                  </a:ext>
                </a:extLst>
              </p:cNvPr>
              <p:cNvSpPr/>
              <p:nvPr/>
            </p:nvSpPr>
            <p:spPr>
              <a:xfrm>
                <a:off x="7133502" y="3140900"/>
                <a:ext cx="125899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NL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F6A8CF-7A91-443E-866B-E2D612119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502" y="3140900"/>
                <a:ext cx="1258999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53F988-B11F-4F28-A526-5C54D53C0FDB}"/>
                  </a:ext>
                </a:extLst>
              </p:cNvPr>
              <p:cNvSpPr/>
              <p:nvPr/>
            </p:nvSpPr>
            <p:spPr>
              <a:xfrm>
                <a:off x="3186373" y="3143926"/>
                <a:ext cx="1286506" cy="461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  <m:d>
                        <m:dPr>
                          <m:ctrlP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e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L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53F988-B11F-4F28-A526-5C54D53C0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373" y="3143926"/>
                <a:ext cx="1286506" cy="461152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D3293EF-E33B-46B3-BD97-48F5E7EF7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75" y="3797204"/>
            <a:ext cx="11389260" cy="2379759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2400" b="1" dirty="0"/>
              <a:t>Question</a:t>
            </a:r>
            <a:r>
              <a:rPr lang="en-US" sz="2400" dirty="0"/>
              <a:t>: if the encoder and decoder are Neural Nets, how do we introduce randomness?</a:t>
            </a:r>
          </a:p>
        </p:txBody>
      </p:sp>
    </p:spTree>
    <p:extLst>
      <p:ext uri="{BB962C8B-B14F-4D97-AF65-F5344CB8AC3E}">
        <p14:creationId xmlns:p14="http://schemas.microsoft.com/office/powerpoint/2010/main" val="357053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until now: Discriminative modeling</a:t>
            </a:r>
          </a:p>
        </p:txBody>
      </p:sp>
      <p:pic>
        <p:nvPicPr>
          <p:cNvPr id="1028" name="Picture 4" descr="Afbeeldingsresultaat voor generative model imag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05"/>
          <a:stretch/>
        </p:blipFill>
        <p:spPr bwMode="auto">
          <a:xfrm>
            <a:off x="1060961" y="2294056"/>
            <a:ext cx="3989211" cy="369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64459" y="6386820"/>
            <a:ext cx="7876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http://medium.com/@jordi299/about-generative-and-discriminative-models-d8958b67ad32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24421" y="6401408"/>
            <a:ext cx="2197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from: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B26E3A0-06C0-414C-BB4F-5FDB771470F1}"/>
                  </a:ext>
                </a:extLst>
              </p:cNvPr>
              <p:cNvSpPr/>
              <p:nvPr/>
            </p:nvSpPr>
            <p:spPr>
              <a:xfrm>
                <a:off x="1923305" y="1883202"/>
                <a:ext cx="181030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NL" sz="4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B26E3A0-06C0-414C-BB4F-5FDB77147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05" y="1883202"/>
                <a:ext cx="181030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E5E680-DEE0-45DA-88BB-8D05239438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50171" y="1825625"/>
                <a:ext cx="702158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are images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a class probability: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𝑑𝑜𝑔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𝑐𝑎𝑡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Train using a (binary) cross entropy loss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E5E680-DEE0-45DA-88BB-8D05239438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0171" y="1825625"/>
                <a:ext cx="7021587" cy="4351338"/>
              </a:xfrm>
              <a:blipFill>
                <a:blip r:embed="rId5"/>
                <a:stretch>
                  <a:fillRect l="-1736" t="-22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384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2" descr="https://2s7gjr373w3x22jf92z99mgm5w-wpengine.netdna-ssl.com/wp-content/uploads/2017/05/neural_network_shutterstock_all_is_magic.jpg">
            <a:extLst>
              <a:ext uri="{FF2B5EF4-FFF2-40B4-BE49-F238E27FC236}">
                <a16:creationId xmlns:a16="http://schemas.microsoft.com/office/drawing/2014/main" id="{F605E992-336E-4720-9E37-C5BB57D3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905" y="1886734"/>
            <a:ext cx="2032575" cy="135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https://2s7gjr373w3x22jf92z99mgm5w-wpengine.netdna-ssl.com/wp-content/uploads/2017/05/neural_network_shutterstock_all_is_magic.jpg">
            <a:extLst>
              <a:ext uri="{FF2B5EF4-FFF2-40B4-BE49-F238E27FC236}">
                <a16:creationId xmlns:a16="http://schemas.microsoft.com/office/drawing/2014/main" id="{7C48328F-E5AF-4CCC-8DBC-FE3E2C8A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39" y="1887725"/>
            <a:ext cx="2032575" cy="135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4C3F12-247F-4486-BC1D-974E12C1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err="1"/>
              <a:t>AutoEncoder</a:t>
            </a:r>
            <a:r>
              <a:rPr lang="en-US" dirty="0"/>
              <a:t> (VAE)</a:t>
            </a:r>
            <a:endParaRPr lang="en-NL" dirty="0"/>
          </a:p>
        </p:txBody>
      </p:sp>
      <p:pic>
        <p:nvPicPr>
          <p:cNvPr id="6" name="Picture 2" descr="Chocolate Labradors die younger and have more health problems as ...">
            <a:extLst>
              <a:ext uri="{FF2B5EF4-FFF2-40B4-BE49-F238E27FC236}">
                <a16:creationId xmlns:a16="http://schemas.microsoft.com/office/drawing/2014/main" id="{9215D6D1-B11B-4CFA-B6C6-3F95FC6F6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t="4868" r="29325" b="13910"/>
          <a:stretch/>
        </p:blipFill>
        <p:spPr bwMode="auto">
          <a:xfrm>
            <a:off x="487335" y="1612039"/>
            <a:ext cx="1862000" cy="18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23DE49E0-DA02-4342-A7D8-950A7BA79478}"/>
              </a:ext>
            </a:extLst>
          </p:cNvPr>
          <p:cNvSpPr txBox="1"/>
          <p:nvPr/>
        </p:nvSpPr>
        <p:spPr>
          <a:xfrm>
            <a:off x="3252632" y="1578925"/>
            <a:ext cx="12338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Encoder</a:t>
            </a:r>
            <a:endParaRPr lang="en-NL" sz="2133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2759627-1D32-48B0-BA1B-C48CCB4A052C}"/>
              </a:ext>
            </a:extLst>
          </p:cNvPr>
          <p:cNvSpPr txBox="1"/>
          <p:nvPr/>
        </p:nvSpPr>
        <p:spPr>
          <a:xfrm>
            <a:off x="7133502" y="1578925"/>
            <a:ext cx="12338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Decoder</a:t>
            </a:r>
            <a:endParaRPr lang="en-NL" sz="213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9F6DCE3B-EF43-4E46-9C77-F0517CB00303}"/>
                  </a:ext>
                </a:extLst>
              </p:cNvPr>
              <p:cNvSpPr/>
              <p:nvPr/>
            </p:nvSpPr>
            <p:spPr>
              <a:xfrm>
                <a:off x="5118601" y="1671953"/>
                <a:ext cx="687047" cy="738664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nl-NL" sz="4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9F6DCE3B-EF43-4E46-9C77-F0517CB00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601" y="1671953"/>
                <a:ext cx="687047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" descr="Chocolate Labradors die younger and have more health problems as ...">
            <a:extLst>
              <a:ext uri="{FF2B5EF4-FFF2-40B4-BE49-F238E27FC236}">
                <a16:creationId xmlns:a16="http://schemas.microsoft.com/office/drawing/2014/main" id="{5DCD1102-1C42-4ABD-9D21-D341B75C9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t="4868" r="29325" b="13910"/>
          <a:stretch/>
        </p:blipFill>
        <p:spPr bwMode="auto">
          <a:xfrm>
            <a:off x="9491800" y="1612039"/>
            <a:ext cx="1862000" cy="18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AD195392-A72F-49E5-8BDE-CE865BB00A0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349335" y="2543038"/>
            <a:ext cx="7099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268CC2B9-D3EA-4916-8935-7050BF20354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483058" y="2543037"/>
            <a:ext cx="100874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2">
            <a:extLst>
              <a:ext uri="{FF2B5EF4-FFF2-40B4-BE49-F238E27FC236}">
                <a16:creationId xmlns:a16="http://schemas.microsoft.com/office/drawing/2014/main" id="{CADD75F0-568E-4EA5-B97D-72D0DDC6244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251190" y="2041285"/>
            <a:ext cx="867411" cy="483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F6A8CF-7A91-443E-866B-E2D61211916F}"/>
                  </a:ext>
                </a:extLst>
              </p:cNvPr>
              <p:cNvSpPr/>
              <p:nvPr/>
            </p:nvSpPr>
            <p:spPr>
              <a:xfrm>
                <a:off x="7133502" y="3140900"/>
                <a:ext cx="125899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NL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F6A8CF-7A91-443E-866B-E2D612119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502" y="3140900"/>
                <a:ext cx="1258999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53F988-B11F-4F28-A526-5C54D53C0FDB}"/>
                  </a:ext>
                </a:extLst>
              </p:cNvPr>
              <p:cNvSpPr/>
              <p:nvPr/>
            </p:nvSpPr>
            <p:spPr>
              <a:xfrm>
                <a:off x="3186373" y="3143926"/>
                <a:ext cx="1286506" cy="461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  <m:d>
                        <m:dPr>
                          <m:ctrlP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e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L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53F988-B11F-4F28-A526-5C54D53C0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373" y="3143926"/>
                <a:ext cx="1286506" cy="461152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D3293EF-E33B-46B3-BD97-48F5E7EF74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6975" y="3797204"/>
                <a:ext cx="11389260" cy="237975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spcAft>
                    <a:spcPts val="1200"/>
                  </a:spcAft>
                  <a:buNone/>
                </a:pPr>
                <a:r>
                  <a:rPr lang="en-US" sz="2400" b="1" dirty="0"/>
                  <a:t>Question</a:t>
                </a:r>
                <a:r>
                  <a:rPr lang="en-US" sz="2400" dirty="0"/>
                  <a:t>: if the encoder and decoder are Neural Nets, how do we introduce randomness?</a:t>
                </a:r>
              </a:p>
              <a:p>
                <a:pPr marL="0" indent="0" algn="ctr">
                  <a:buNone/>
                </a:pPr>
                <a:r>
                  <a:rPr lang="en-US" sz="2400" b="1" dirty="0"/>
                  <a:t>Answer</a:t>
                </a:r>
                <a:r>
                  <a:rPr lang="en-US" sz="2400" dirty="0"/>
                  <a:t>: The decoder outputs the parameters of a distribution. 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In this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 algn="ctr">
                  <a:spcAft>
                    <a:spcPts val="12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D3293EF-E33B-46B3-BD97-48F5E7EF74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6975" y="3797204"/>
                <a:ext cx="11389260" cy="2379759"/>
              </a:xfrm>
              <a:blipFill>
                <a:blip r:embed="rId7"/>
                <a:stretch>
                  <a:fillRect l="-589" t="-3590" r="-58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hoek 17">
                <a:extLst>
                  <a:ext uri="{FF2B5EF4-FFF2-40B4-BE49-F238E27FC236}">
                    <a16:creationId xmlns:a16="http://schemas.microsoft.com/office/drawing/2014/main" id="{B5A16EA2-B91E-459D-8A40-94CA51A62D27}"/>
                  </a:ext>
                </a:extLst>
              </p:cNvPr>
              <p:cNvSpPr/>
              <p:nvPr/>
            </p:nvSpPr>
            <p:spPr>
              <a:xfrm>
                <a:off x="5069748" y="2503228"/>
                <a:ext cx="685444" cy="738664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nl-NL" sz="4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Rechthoek 17">
                <a:extLst>
                  <a:ext uri="{FF2B5EF4-FFF2-40B4-BE49-F238E27FC236}">
                    <a16:creationId xmlns:a16="http://schemas.microsoft.com/office/drawing/2014/main" id="{B5A16EA2-B91E-459D-8A40-94CA51A62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748" y="2503228"/>
                <a:ext cx="685444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Rechte verbindingslijn met pijl 22">
            <a:extLst>
              <a:ext uri="{FF2B5EF4-FFF2-40B4-BE49-F238E27FC236}">
                <a16:creationId xmlns:a16="http://schemas.microsoft.com/office/drawing/2014/main" id="{07304721-FC9B-4D45-8F44-5A631537174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41402" y="2535759"/>
            <a:ext cx="828346" cy="336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200C137-F236-4C9F-967C-7A6D94CF474E}"/>
              </a:ext>
            </a:extLst>
          </p:cNvPr>
          <p:cNvSpPr/>
          <p:nvPr/>
        </p:nvSpPr>
        <p:spPr>
          <a:xfrm>
            <a:off x="5722306" y="2421885"/>
            <a:ext cx="916143" cy="2047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ekstvak 6">
            <a:extLst>
              <a:ext uri="{FF2B5EF4-FFF2-40B4-BE49-F238E27FC236}">
                <a16:creationId xmlns:a16="http://schemas.microsoft.com/office/drawing/2014/main" id="{87BFD05F-B0E1-4DBB-B483-C0400845DB80}"/>
              </a:ext>
            </a:extLst>
          </p:cNvPr>
          <p:cNvSpPr txBox="1"/>
          <p:nvPr/>
        </p:nvSpPr>
        <p:spPr>
          <a:xfrm>
            <a:off x="5666818" y="2067752"/>
            <a:ext cx="12338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Sample</a:t>
            </a:r>
            <a:endParaRPr lang="en-NL" sz="2133" dirty="0"/>
          </a:p>
        </p:txBody>
      </p:sp>
    </p:spTree>
    <p:extLst>
      <p:ext uri="{BB962C8B-B14F-4D97-AF65-F5344CB8AC3E}">
        <p14:creationId xmlns:p14="http://schemas.microsoft.com/office/powerpoint/2010/main" val="190924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2" descr="https://2s7gjr373w3x22jf92z99mgm5w-wpengine.netdna-ssl.com/wp-content/uploads/2017/05/neural_network_shutterstock_all_is_magic.jpg">
            <a:extLst>
              <a:ext uri="{FF2B5EF4-FFF2-40B4-BE49-F238E27FC236}">
                <a16:creationId xmlns:a16="http://schemas.microsoft.com/office/drawing/2014/main" id="{F605E992-336E-4720-9E37-C5BB57D3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905" y="1886734"/>
            <a:ext cx="2032575" cy="135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https://2s7gjr373w3x22jf92z99mgm5w-wpengine.netdna-ssl.com/wp-content/uploads/2017/05/neural_network_shutterstock_all_is_magic.jpg">
            <a:extLst>
              <a:ext uri="{FF2B5EF4-FFF2-40B4-BE49-F238E27FC236}">
                <a16:creationId xmlns:a16="http://schemas.microsoft.com/office/drawing/2014/main" id="{7C48328F-E5AF-4CCC-8DBC-FE3E2C8A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39" y="1887725"/>
            <a:ext cx="2032575" cy="135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4C3F12-247F-4486-BC1D-974E12C1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err="1"/>
              <a:t>AutoEncoder</a:t>
            </a:r>
            <a:r>
              <a:rPr lang="en-US" dirty="0"/>
              <a:t> (VAE)</a:t>
            </a:r>
            <a:endParaRPr lang="en-NL" dirty="0"/>
          </a:p>
        </p:txBody>
      </p:sp>
      <p:pic>
        <p:nvPicPr>
          <p:cNvPr id="6" name="Picture 2" descr="Chocolate Labradors die younger and have more health problems as ...">
            <a:extLst>
              <a:ext uri="{FF2B5EF4-FFF2-40B4-BE49-F238E27FC236}">
                <a16:creationId xmlns:a16="http://schemas.microsoft.com/office/drawing/2014/main" id="{9215D6D1-B11B-4CFA-B6C6-3F95FC6F6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t="4868" r="29325" b="13910"/>
          <a:stretch/>
        </p:blipFill>
        <p:spPr bwMode="auto">
          <a:xfrm>
            <a:off x="487335" y="1612039"/>
            <a:ext cx="1862000" cy="18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23DE49E0-DA02-4342-A7D8-950A7BA79478}"/>
              </a:ext>
            </a:extLst>
          </p:cNvPr>
          <p:cNvSpPr txBox="1"/>
          <p:nvPr/>
        </p:nvSpPr>
        <p:spPr>
          <a:xfrm>
            <a:off x="3252632" y="1578925"/>
            <a:ext cx="12338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Encoder</a:t>
            </a:r>
            <a:endParaRPr lang="en-NL" sz="2133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2759627-1D32-48B0-BA1B-C48CCB4A052C}"/>
              </a:ext>
            </a:extLst>
          </p:cNvPr>
          <p:cNvSpPr txBox="1"/>
          <p:nvPr/>
        </p:nvSpPr>
        <p:spPr>
          <a:xfrm>
            <a:off x="7133502" y="1578925"/>
            <a:ext cx="12338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Decoder</a:t>
            </a:r>
            <a:endParaRPr lang="en-NL" sz="213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9F6DCE3B-EF43-4E46-9C77-F0517CB00303}"/>
                  </a:ext>
                </a:extLst>
              </p:cNvPr>
              <p:cNvSpPr/>
              <p:nvPr/>
            </p:nvSpPr>
            <p:spPr>
              <a:xfrm>
                <a:off x="5118601" y="1671953"/>
                <a:ext cx="687047" cy="738664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nl-NL" sz="4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9F6DCE3B-EF43-4E46-9C77-F0517CB00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601" y="1671953"/>
                <a:ext cx="687047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" descr="Chocolate Labradors die younger and have more health problems as ...">
            <a:extLst>
              <a:ext uri="{FF2B5EF4-FFF2-40B4-BE49-F238E27FC236}">
                <a16:creationId xmlns:a16="http://schemas.microsoft.com/office/drawing/2014/main" id="{5DCD1102-1C42-4ABD-9D21-D341B75C9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t="4868" r="29325" b="13910"/>
          <a:stretch/>
        </p:blipFill>
        <p:spPr bwMode="auto">
          <a:xfrm>
            <a:off x="9491800" y="1612039"/>
            <a:ext cx="1862000" cy="18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AD195392-A72F-49E5-8BDE-CE865BB00A0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349335" y="2543038"/>
            <a:ext cx="7099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268CC2B9-D3EA-4916-8935-7050BF20354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483058" y="2543037"/>
            <a:ext cx="100874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2">
            <a:extLst>
              <a:ext uri="{FF2B5EF4-FFF2-40B4-BE49-F238E27FC236}">
                <a16:creationId xmlns:a16="http://schemas.microsoft.com/office/drawing/2014/main" id="{CADD75F0-568E-4EA5-B97D-72D0DDC6244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251190" y="2041285"/>
            <a:ext cx="867411" cy="483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F6A8CF-7A91-443E-866B-E2D61211916F}"/>
                  </a:ext>
                </a:extLst>
              </p:cNvPr>
              <p:cNvSpPr/>
              <p:nvPr/>
            </p:nvSpPr>
            <p:spPr>
              <a:xfrm>
                <a:off x="7133502" y="3140900"/>
                <a:ext cx="125899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NL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F6A8CF-7A91-443E-866B-E2D612119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502" y="3140900"/>
                <a:ext cx="1258999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53F988-B11F-4F28-A526-5C54D53C0FDB}"/>
                  </a:ext>
                </a:extLst>
              </p:cNvPr>
              <p:cNvSpPr/>
              <p:nvPr/>
            </p:nvSpPr>
            <p:spPr>
              <a:xfrm>
                <a:off x="3186373" y="3143926"/>
                <a:ext cx="1286506" cy="461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  <m:d>
                        <m:dPr>
                          <m:ctrlP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e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L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53F988-B11F-4F28-A526-5C54D53C0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373" y="3143926"/>
                <a:ext cx="1286506" cy="461152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D3293EF-E33B-46B3-BD97-48F5E7EF74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6975" y="4016997"/>
                <a:ext cx="11389260" cy="2159966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D3293EF-E33B-46B3-BD97-48F5E7EF74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6975" y="4016997"/>
                <a:ext cx="11389260" cy="2159966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hoek 17">
                <a:extLst>
                  <a:ext uri="{FF2B5EF4-FFF2-40B4-BE49-F238E27FC236}">
                    <a16:creationId xmlns:a16="http://schemas.microsoft.com/office/drawing/2014/main" id="{B5A16EA2-B91E-459D-8A40-94CA51A62D27}"/>
                  </a:ext>
                </a:extLst>
              </p:cNvPr>
              <p:cNvSpPr/>
              <p:nvPr/>
            </p:nvSpPr>
            <p:spPr>
              <a:xfrm>
                <a:off x="5069748" y="2503228"/>
                <a:ext cx="685444" cy="738664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nl-NL" sz="4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Rechthoek 17">
                <a:extLst>
                  <a:ext uri="{FF2B5EF4-FFF2-40B4-BE49-F238E27FC236}">
                    <a16:creationId xmlns:a16="http://schemas.microsoft.com/office/drawing/2014/main" id="{B5A16EA2-B91E-459D-8A40-94CA51A62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748" y="2503228"/>
                <a:ext cx="685444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Rechte verbindingslijn met pijl 22">
            <a:extLst>
              <a:ext uri="{FF2B5EF4-FFF2-40B4-BE49-F238E27FC236}">
                <a16:creationId xmlns:a16="http://schemas.microsoft.com/office/drawing/2014/main" id="{07304721-FC9B-4D45-8F44-5A631537174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41402" y="2535759"/>
            <a:ext cx="828346" cy="336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200C137-F236-4C9F-967C-7A6D94CF474E}"/>
              </a:ext>
            </a:extLst>
          </p:cNvPr>
          <p:cNvSpPr/>
          <p:nvPr/>
        </p:nvSpPr>
        <p:spPr>
          <a:xfrm>
            <a:off x="5722306" y="2421885"/>
            <a:ext cx="916143" cy="2047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ekstvak 6">
            <a:extLst>
              <a:ext uri="{FF2B5EF4-FFF2-40B4-BE49-F238E27FC236}">
                <a16:creationId xmlns:a16="http://schemas.microsoft.com/office/drawing/2014/main" id="{87BFD05F-B0E1-4DBB-B483-C0400845DB80}"/>
              </a:ext>
            </a:extLst>
          </p:cNvPr>
          <p:cNvSpPr txBox="1"/>
          <p:nvPr/>
        </p:nvSpPr>
        <p:spPr>
          <a:xfrm>
            <a:off x="5666818" y="2067752"/>
            <a:ext cx="12338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Sample</a:t>
            </a:r>
            <a:endParaRPr lang="en-NL" sz="2133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BCDD44-9414-41D1-872E-B9FDD31AD45E}"/>
              </a:ext>
            </a:extLst>
          </p:cNvPr>
          <p:cNvCxnSpPr/>
          <p:nvPr/>
        </p:nvCxnSpPr>
        <p:spPr>
          <a:xfrm>
            <a:off x="8845236" y="4562947"/>
            <a:ext cx="0" cy="89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8FE2FB-36EC-4423-BD95-08AAE761CAA4}"/>
                  </a:ext>
                </a:extLst>
              </p:cNvPr>
              <p:cNvSpPr/>
              <p:nvPr/>
            </p:nvSpPr>
            <p:spPr>
              <a:xfrm>
                <a:off x="8863139" y="4608510"/>
                <a:ext cx="2185727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8FE2FB-36EC-4423-BD95-08AAE761C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139" y="4608510"/>
                <a:ext cx="2185727" cy="394210"/>
              </a:xfrm>
              <a:prstGeom prst="rect">
                <a:avLst/>
              </a:prstGeom>
              <a:blipFill>
                <a:blip r:embed="rId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34D7636-23C4-4740-A959-2289E17B99CA}"/>
                  </a:ext>
                </a:extLst>
              </p:cNvPr>
              <p:cNvSpPr/>
              <p:nvPr/>
            </p:nvSpPr>
            <p:spPr>
              <a:xfrm>
                <a:off x="8845236" y="4988030"/>
                <a:ext cx="1762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(0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34D7636-23C4-4740-A959-2289E17B9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236" y="4988030"/>
                <a:ext cx="1762855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2C5D04-7489-4958-A88D-58FFD21A4B42}"/>
                  </a:ext>
                </a:extLst>
              </p:cNvPr>
              <p:cNvSpPr/>
              <p:nvPr/>
            </p:nvSpPr>
            <p:spPr>
              <a:xfrm>
                <a:off x="4981667" y="5518364"/>
                <a:ext cx="7010252" cy="11842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}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2C5D04-7489-4958-A88D-58FFD21A4B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67" y="5518364"/>
                <a:ext cx="7010252" cy="11842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DDDFEEEE-345B-415F-A061-EEF9ED42EEDE}"/>
              </a:ext>
            </a:extLst>
          </p:cNvPr>
          <p:cNvSpPr txBox="1"/>
          <p:nvPr/>
        </p:nvSpPr>
        <p:spPr>
          <a:xfrm>
            <a:off x="5666818" y="6334780"/>
            <a:ext cx="2849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Sum across the dimensions of the latent space</a:t>
            </a:r>
          </a:p>
        </p:txBody>
      </p:sp>
      <p:sp>
        <p:nvSpPr>
          <p:cNvPr id="32" name="Freeform 10">
            <a:extLst>
              <a:ext uri="{FF2B5EF4-FFF2-40B4-BE49-F238E27FC236}">
                <a16:creationId xmlns:a16="http://schemas.microsoft.com/office/drawing/2014/main" id="{06797CA0-3A89-4296-9E64-7AE1C79ED810}"/>
              </a:ext>
            </a:extLst>
          </p:cNvPr>
          <p:cNvSpPr/>
          <p:nvPr/>
        </p:nvSpPr>
        <p:spPr>
          <a:xfrm flipH="1">
            <a:off x="7831166" y="6552663"/>
            <a:ext cx="770021" cy="101496"/>
          </a:xfrm>
          <a:custGeom>
            <a:avLst/>
            <a:gdLst>
              <a:gd name="connsiteX0" fmla="*/ 0 w 770021"/>
              <a:gd name="connsiteY0" fmla="*/ 0 h 101496"/>
              <a:gd name="connsiteX1" fmla="*/ 272716 w 770021"/>
              <a:gd name="connsiteY1" fmla="*/ 96253 h 101496"/>
              <a:gd name="connsiteX2" fmla="*/ 770021 w 770021"/>
              <a:gd name="connsiteY2" fmla="*/ 80211 h 10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0021" h="101496">
                <a:moveTo>
                  <a:pt x="0" y="0"/>
                </a:moveTo>
                <a:cubicBezTo>
                  <a:pt x="72189" y="41442"/>
                  <a:pt x="144379" y="82885"/>
                  <a:pt x="272716" y="96253"/>
                </a:cubicBezTo>
                <a:cubicBezTo>
                  <a:pt x="401053" y="109622"/>
                  <a:pt x="585537" y="94916"/>
                  <a:pt x="770021" y="80211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60BBC5-27FE-4629-BC3C-9D3717C319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6226" y="4500395"/>
            <a:ext cx="2876190" cy="2161905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12CBAB-6F30-4010-AF50-F8D87ACFD16C}"/>
              </a:ext>
            </a:extLst>
          </p:cNvPr>
          <p:cNvCxnSpPr>
            <a:cxnSpLocks/>
            <a:stCxn id="9" idx="0"/>
          </p:cNvCxnSpPr>
          <p:nvPr/>
        </p:nvCxnSpPr>
        <p:spPr>
          <a:xfrm flipH="1">
            <a:off x="3881230" y="5518364"/>
            <a:ext cx="4605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0DD4F2D-D468-4A88-A33B-408A58DE60FA}"/>
                  </a:ext>
                </a:extLst>
              </p:cNvPr>
              <p:cNvSpPr/>
              <p:nvPr/>
            </p:nvSpPr>
            <p:spPr>
              <a:xfrm>
                <a:off x="2598440" y="6458336"/>
                <a:ext cx="429797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0DD4F2D-D468-4A88-A33B-408A58DE6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40" y="6458336"/>
                <a:ext cx="429797" cy="391646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1D8E095-7FD2-4742-8708-0FB2B9DE1DBF}"/>
                  </a:ext>
                </a:extLst>
              </p:cNvPr>
              <p:cNvSpPr/>
              <p:nvPr/>
            </p:nvSpPr>
            <p:spPr>
              <a:xfrm>
                <a:off x="796766" y="5172696"/>
                <a:ext cx="5276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1D8E095-7FD2-4742-8708-0FB2B9DE1D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66" y="5172696"/>
                <a:ext cx="52764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40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2" descr="https://2s7gjr373w3x22jf92z99mgm5w-wpengine.netdna-ssl.com/wp-content/uploads/2017/05/neural_network_shutterstock_all_is_magic.jpg">
            <a:extLst>
              <a:ext uri="{FF2B5EF4-FFF2-40B4-BE49-F238E27FC236}">
                <a16:creationId xmlns:a16="http://schemas.microsoft.com/office/drawing/2014/main" id="{F605E992-336E-4720-9E37-C5BB57D3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905" y="1886734"/>
            <a:ext cx="2032575" cy="135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https://2s7gjr373w3x22jf92z99mgm5w-wpengine.netdna-ssl.com/wp-content/uploads/2017/05/neural_network_shutterstock_all_is_magic.jpg">
            <a:extLst>
              <a:ext uri="{FF2B5EF4-FFF2-40B4-BE49-F238E27FC236}">
                <a16:creationId xmlns:a16="http://schemas.microsoft.com/office/drawing/2014/main" id="{7C48328F-E5AF-4CCC-8DBC-FE3E2C8A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39" y="1887725"/>
            <a:ext cx="2032575" cy="135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4C3F12-247F-4486-BC1D-974E12C1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err="1"/>
              <a:t>AutoEncoder</a:t>
            </a:r>
            <a:r>
              <a:rPr lang="en-US" dirty="0"/>
              <a:t> (VAE)</a:t>
            </a:r>
            <a:endParaRPr lang="en-NL" dirty="0"/>
          </a:p>
        </p:txBody>
      </p:sp>
      <p:pic>
        <p:nvPicPr>
          <p:cNvPr id="6" name="Picture 2" descr="Chocolate Labradors die younger and have more health problems as ...">
            <a:extLst>
              <a:ext uri="{FF2B5EF4-FFF2-40B4-BE49-F238E27FC236}">
                <a16:creationId xmlns:a16="http://schemas.microsoft.com/office/drawing/2014/main" id="{9215D6D1-B11B-4CFA-B6C6-3F95FC6F6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t="4868" r="29325" b="13910"/>
          <a:stretch/>
        </p:blipFill>
        <p:spPr bwMode="auto">
          <a:xfrm>
            <a:off x="487335" y="1612039"/>
            <a:ext cx="1862000" cy="18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23DE49E0-DA02-4342-A7D8-950A7BA79478}"/>
              </a:ext>
            </a:extLst>
          </p:cNvPr>
          <p:cNvSpPr txBox="1"/>
          <p:nvPr/>
        </p:nvSpPr>
        <p:spPr>
          <a:xfrm>
            <a:off x="3252632" y="1578925"/>
            <a:ext cx="12338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Encoder</a:t>
            </a:r>
            <a:endParaRPr lang="en-NL" sz="2133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2759627-1D32-48B0-BA1B-C48CCB4A052C}"/>
              </a:ext>
            </a:extLst>
          </p:cNvPr>
          <p:cNvSpPr txBox="1"/>
          <p:nvPr/>
        </p:nvSpPr>
        <p:spPr>
          <a:xfrm>
            <a:off x="7133502" y="1578925"/>
            <a:ext cx="12338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Decoder</a:t>
            </a:r>
            <a:endParaRPr lang="en-NL" sz="213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9F6DCE3B-EF43-4E46-9C77-F0517CB00303}"/>
                  </a:ext>
                </a:extLst>
              </p:cNvPr>
              <p:cNvSpPr/>
              <p:nvPr/>
            </p:nvSpPr>
            <p:spPr>
              <a:xfrm>
                <a:off x="5118601" y="1671953"/>
                <a:ext cx="687047" cy="738664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nl-NL" sz="4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9F6DCE3B-EF43-4E46-9C77-F0517CB00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601" y="1671953"/>
                <a:ext cx="687047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" descr="Chocolate Labradors die younger and have more health problems as ...">
            <a:extLst>
              <a:ext uri="{FF2B5EF4-FFF2-40B4-BE49-F238E27FC236}">
                <a16:creationId xmlns:a16="http://schemas.microsoft.com/office/drawing/2014/main" id="{5DCD1102-1C42-4ABD-9D21-D341B75C9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t="4868" r="29325" b="13910"/>
          <a:stretch/>
        </p:blipFill>
        <p:spPr bwMode="auto">
          <a:xfrm>
            <a:off x="9491800" y="1612039"/>
            <a:ext cx="1862000" cy="18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AD195392-A72F-49E5-8BDE-CE865BB00A0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349335" y="2543038"/>
            <a:ext cx="7099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268CC2B9-D3EA-4916-8935-7050BF20354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483058" y="2543037"/>
            <a:ext cx="100874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2">
            <a:extLst>
              <a:ext uri="{FF2B5EF4-FFF2-40B4-BE49-F238E27FC236}">
                <a16:creationId xmlns:a16="http://schemas.microsoft.com/office/drawing/2014/main" id="{CADD75F0-568E-4EA5-B97D-72D0DDC6244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251190" y="2041285"/>
            <a:ext cx="867411" cy="483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F6A8CF-7A91-443E-866B-E2D61211916F}"/>
                  </a:ext>
                </a:extLst>
              </p:cNvPr>
              <p:cNvSpPr/>
              <p:nvPr/>
            </p:nvSpPr>
            <p:spPr>
              <a:xfrm>
                <a:off x="7133502" y="3140900"/>
                <a:ext cx="125899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NL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F6A8CF-7A91-443E-866B-E2D612119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502" y="3140900"/>
                <a:ext cx="1258999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53F988-B11F-4F28-A526-5C54D53C0FDB}"/>
                  </a:ext>
                </a:extLst>
              </p:cNvPr>
              <p:cNvSpPr/>
              <p:nvPr/>
            </p:nvSpPr>
            <p:spPr>
              <a:xfrm>
                <a:off x="3186373" y="3143926"/>
                <a:ext cx="1286506" cy="461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  <m:d>
                        <m:dPr>
                          <m:ctrlP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e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L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53F988-B11F-4F28-A526-5C54D53C0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373" y="3143926"/>
                <a:ext cx="1286506" cy="461152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hoek 17">
                <a:extLst>
                  <a:ext uri="{FF2B5EF4-FFF2-40B4-BE49-F238E27FC236}">
                    <a16:creationId xmlns:a16="http://schemas.microsoft.com/office/drawing/2014/main" id="{B5A16EA2-B91E-459D-8A40-94CA51A62D27}"/>
                  </a:ext>
                </a:extLst>
              </p:cNvPr>
              <p:cNvSpPr/>
              <p:nvPr/>
            </p:nvSpPr>
            <p:spPr>
              <a:xfrm>
                <a:off x="5069748" y="2503228"/>
                <a:ext cx="685444" cy="738664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nl-NL" sz="4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Rechthoek 17">
                <a:extLst>
                  <a:ext uri="{FF2B5EF4-FFF2-40B4-BE49-F238E27FC236}">
                    <a16:creationId xmlns:a16="http://schemas.microsoft.com/office/drawing/2014/main" id="{B5A16EA2-B91E-459D-8A40-94CA51A62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748" y="2503228"/>
                <a:ext cx="685444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Rechte verbindingslijn met pijl 22">
            <a:extLst>
              <a:ext uri="{FF2B5EF4-FFF2-40B4-BE49-F238E27FC236}">
                <a16:creationId xmlns:a16="http://schemas.microsoft.com/office/drawing/2014/main" id="{07304721-FC9B-4D45-8F44-5A631537174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41402" y="2535759"/>
            <a:ext cx="828346" cy="336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200C137-F236-4C9F-967C-7A6D94CF474E}"/>
              </a:ext>
            </a:extLst>
          </p:cNvPr>
          <p:cNvSpPr/>
          <p:nvPr/>
        </p:nvSpPr>
        <p:spPr>
          <a:xfrm>
            <a:off x="5722306" y="2421885"/>
            <a:ext cx="916143" cy="2047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ekstvak 6">
            <a:extLst>
              <a:ext uri="{FF2B5EF4-FFF2-40B4-BE49-F238E27FC236}">
                <a16:creationId xmlns:a16="http://schemas.microsoft.com/office/drawing/2014/main" id="{87BFD05F-B0E1-4DBB-B483-C0400845DB80}"/>
              </a:ext>
            </a:extLst>
          </p:cNvPr>
          <p:cNvSpPr txBox="1"/>
          <p:nvPr/>
        </p:nvSpPr>
        <p:spPr>
          <a:xfrm>
            <a:off x="5666818" y="2067752"/>
            <a:ext cx="12338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Sample</a:t>
            </a:r>
            <a:endParaRPr lang="en-NL" sz="2133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4E566F8-4B2B-4F6D-9FA7-9B40A56D1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75" y="3935982"/>
            <a:ext cx="11389260" cy="2240981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2400" b="1" dirty="0"/>
              <a:t>Question</a:t>
            </a:r>
            <a:r>
              <a:rPr lang="en-US" sz="2400" dirty="0"/>
              <a:t>: if we sample in the bottleneck, how do we backprop to the encoder?</a:t>
            </a:r>
          </a:p>
          <a:p>
            <a:pPr marL="0" indent="0" algn="ctr">
              <a:buNone/>
            </a:pPr>
            <a:r>
              <a:rPr lang="en-US" sz="2400" b="1" dirty="0"/>
              <a:t>Answer</a:t>
            </a:r>
            <a:r>
              <a:rPr lang="en-US" sz="2400" dirty="0"/>
              <a:t>: Perform the re-parameterization trick</a:t>
            </a:r>
          </a:p>
          <a:p>
            <a:pPr marL="0" indent="0" algn="ctr">
              <a:spcAft>
                <a:spcPts val="1200"/>
              </a:spcAft>
              <a:buNone/>
            </a:pPr>
            <a:endParaRPr lang="en-US" sz="2400" dirty="0"/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 marL="0" indent="0" algn="ctr">
              <a:spcAft>
                <a:spcPts val="1200"/>
              </a:spcAft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37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2" descr="https://2s7gjr373w3x22jf92z99mgm5w-wpengine.netdna-ssl.com/wp-content/uploads/2017/05/neural_network_shutterstock_all_is_magic.jpg">
            <a:extLst>
              <a:ext uri="{FF2B5EF4-FFF2-40B4-BE49-F238E27FC236}">
                <a16:creationId xmlns:a16="http://schemas.microsoft.com/office/drawing/2014/main" id="{F605E992-336E-4720-9E37-C5BB57D3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820" y="1886734"/>
            <a:ext cx="2032575" cy="135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https://2s7gjr373w3x22jf92z99mgm5w-wpengine.netdna-ssl.com/wp-content/uploads/2017/05/neural_network_shutterstock_all_is_magic.jpg">
            <a:extLst>
              <a:ext uri="{FF2B5EF4-FFF2-40B4-BE49-F238E27FC236}">
                <a16:creationId xmlns:a16="http://schemas.microsoft.com/office/drawing/2014/main" id="{7C48328F-E5AF-4CCC-8DBC-FE3E2C8A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046" y="1858131"/>
            <a:ext cx="2032575" cy="135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4C3F12-247F-4486-BC1D-974E12C1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4, re-parameterization</a:t>
            </a:r>
            <a:endParaRPr lang="en-NL" dirty="0"/>
          </a:p>
        </p:txBody>
      </p:sp>
      <p:pic>
        <p:nvPicPr>
          <p:cNvPr id="6" name="Picture 2" descr="Chocolate Labradors die younger and have more health problems as ...">
            <a:extLst>
              <a:ext uri="{FF2B5EF4-FFF2-40B4-BE49-F238E27FC236}">
                <a16:creationId xmlns:a16="http://schemas.microsoft.com/office/drawing/2014/main" id="{9215D6D1-B11B-4CFA-B6C6-3F95FC6F6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t="4868" r="29325" b="13910"/>
          <a:stretch/>
        </p:blipFill>
        <p:spPr bwMode="auto">
          <a:xfrm>
            <a:off x="487335" y="1612039"/>
            <a:ext cx="1862000" cy="18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23DE49E0-DA02-4342-A7D8-950A7BA79478}"/>
              </a:ext>
            </a:extLst>
          </p:cNvPr>
          <p:cNvSpPr txBox="1"/>
          <p:nvPr/>
        </p:nvSpPr>
        <p:spPr>
          <a:xfrm>
            <a:off x="2882602" y="1578925"/>
            <a:ext cx="12338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Encoder</a:t>
            </a:r>
            <a:endParaRPr lang="en-NL" sz="2133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2759627-1D32-48B0-BA1B-C48CCB4A052C}"/>
              </a:ext>
            </a:extLst>
          </p:cNvPr>
          <p:cNvSpPr txBox="1"/>
          <p:nvPr/>
        </p:nvSpPr>
        <p:spPr>
          <a:xfrm>
            <a:off x="7599980" y="1578925"/>
            <a:ext cx="12338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Decoder</a:t>
            </a:r>
            <a:endParaRPr lang="en-NL" sz="213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9F6DCE3B-EF43-4E46-9C77-F0517CB00303}"/>
                  </a:ext>
                </a:extLst>
              </p:cNvPr>
              <p:cNvSpPr/>
              <p:nvPr/>
            </p:nvSpPr>
            <p:spPr>
              <a:xfrm>
                <a:off x="4796464" y="1793472"/>
                <a:ext cx="578042" cy="584775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nl-NL" sz="3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9F6DCE3B-EF43-4E46-9C77-F0517CB00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464" y="1793472"/>
                <a:ext cx="57804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" descr="Chocolate Labradors die younger and have more health problems as ...">
            <a:extLst>
              <a:ext uri="{FF2B5EF4-FFF2-40B4-BE49-F238E27FC236}">
                <a16:creationId xmlns:a16="http://schemas.microsoft.com/office/drawing/2014/main" id="{5DCD1102-1C42-4ABD-9D21-D341B75C9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t="4868" r="29325" b="13910"/>
          <a:stretch/>
        </p:blipFill>
        <p:spPr bwMode="auto">
          <a:xfrm>
            <a:off x="9491800" y="1612039"/>
            <a:ext cx="1862000" cy="18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AD195392-A72F-49E5-8BDE-CE865BB00A0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349335" y="2543038"/>
            <a:ext cx="7099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268CC2B9-D3EA-4916-8935-7050BF20354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483058" y="2543037"/>
            <a:ext cx="100874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2">
            <a:extLst>
              <a:ext uri="{FF2B5EF4-FFF2-40B4-BE49-F238E27FC236}">
                <a16:creationId xmlns:a16="http://schemas.microsoft.com/office/drawing/2014/main" id="{CADD75F0-568E-4EA5-B97D-72D0DDC6244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872369" y="2085860"/>
            <a:ext cx="924095" cy="45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F6A8CF-7A91-443E-866B-E2D61211916F}"/>
                  </a:ext>
                </a:extLst>
              </p:cNvPr>
              <p:cNvSpPr/>
              <p:nvPr/>
            </p:nvSpPr>
            <p:spPr>
              <a:xfrm>
                <a:off x="7545729" y="3140900"/>
                <a:ext cx="125899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NL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F6A8CF-7A91-443E-866B-E2D612119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729" y="3140900"/>
                <a:ext cx="1258999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53F988-B11F-4F28-A526-5C54D53C0FDB}"/>
                  </a:ext>
                </a:extLst>
              </p:cNvPr>
              <p:cNvSpPr/>
              <p:nvPr/>
            </p:nvSpPr>
            <p:spPr>
              <a:xfrm>
                <a:off x="2779080" y="3140900"/>
                <a:ext cx="1286506" cy="461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  <m:d>
                        <m:dPr>
                          <m:ctrlP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e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L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53F988-B11F-4F28-A526-5C54D53C0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080" y="3140900"/>
                <a:ext cx="1286506" cy="461152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hoek 17">
                <a:extLst>
                  <a:ext uri="{FF2B5EF4-FFF2-40B4-BE49-F238E27FC236}">
                    <a16:creationId xmlns:a16="http://schemas.microsoft.com/office/drawing/2014/main" id="{B5A16EA2-B91E-459D-8A40-94CA51A62D27}"/>
                  </a:ext>
                </a:extLst>
              </p:cNvPr>
              <p:cNvSpPr/>
              <p:nvPr/>
            </p:nvSpPr>
            <p:spPr>
              <a:xfrm>
                <a:off x="4800850" y="2530508"/>
                <a:ext cx="574836" cy="584775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nl-NL" sz="3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Rechthoek 17">
                <a:extLst>
                  <a:ext uri="{FF2B5EF4-FFF2-40B4-BE49-F238E27FC236}">
                    <a16:creationId xmlns:a16="http://schemas.microsoft.com/office/drawing/2014/main" id="{B5A16EA2-B91E-459D-8A40-94CA51A62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850" y="2530508"/>
                <a:ext cx="57483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Rechte verbindingslijn met pijl 22">
            <a:extLst>
              <a:ext uri="{FF2B5EF4-FFF2-40B4-BE49-F238E27FC236}">
                <a16:creationId xmlns:a16="http://schemas.microsoft.com/office/drawing/2014/main" id="{07304721-FC9B-4D45-8F44-5A631537174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803778" y="2559653"/>
            <a:ext cx="997072" cy="263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hoek 17">
                <a:extLst>
                  <a:ext uri="{FF2B5EF4-FFF2-40B4-BE49-F238E27FC236}">
                    <a16:creationId xmlns:a16="http://schemas.microsoft.com/office/drawing/2014/main" id="{D8F9167C-BE58-43C4-A854-B952643AA9AF}"/>
                  </a:ext>
                </a:extLst>
              </p:cNvPr>
              <p:cNvSpPr/>
              <p:nvPr/>
            </p:nvSpPr>
            <p:spPr>
              <a:xfrm>
                <a:off x="5986767" y="3152001"/>
                <a:ext cx="461986" cy="55399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nl-NL" sz="3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6" name="Rechthoek 17">
                <a:extLst>
                  <a:ext uri="{FF2B5EF4-FFF2-40B4-BE49-F238E27FC236}">
                    <a16:creationId xmlns:a16="http://schemas.microsoft.com/office/drawing/2014/main" id="{D8F9167C-BE58-43C4-A854-B952643AA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767" y="3152001"/>
                <a:ext cx="461986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hoek 18">
                <a:extLst>
                  <a:ext uri="{FF2B5EF4-FFF2-40B4-BE49-F238E27FC236}">
                    <a16:creationId xmlns:a16="http://schemas.microsoft.com/office/drawing/2014/main" id="{BE3D089A-5A71-4A94-8D43-CD0B40131918}"/>
                  </a:ext>
                </a:extLst>
              </p:cNvPr>
              <p:cNvSpPr/>
              <p:nvPr/>
            </p:nvSpPr>
            <p:spPr>
              <a:xfrm>
                <a:off x="5567912" y="2270645"/>
                <a:ext cx="1307774" cy="4708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20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nl-NL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Rechthoek 18">
                <a:extLst>
                  <a:ext uri="{FF2B5EF4-FFF2-40B4-BE49-F238E27FC236}">
                    <a16:creationId xmlns:a16="http://schemas.microsoft.com/office/drawing/2014/main" id="{BE3D089A-5A71-4A94-8D43-CD0B40131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912" y="2270645"/>
                <a:ext cx="1307774" cy="470838"/>
              </a:xfrm>
              <a:prstGeom prst="rect">
                <a:avLst/>
              </a:prstGeom>
              <a:blipFill>
                <a:blip r:embed="rId9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Rechte verbindingslijn met pijl 42">
            <a:extLst>
              <a:ext uri="{FF2B5EF4-FFF2-40B4-BE49-F238E27FC236}">
                <a16:creationId xmlns:a16="http://schemas.microsoft.com/office/drawing/2014/main" id="{37E7C86E-E5F2-45D9-A66C-61BF19B48F2C}"/>
              </a:ext>
            </a:extLst>
          </p:cNvPr>
          <p:cNvCxnSpPr>
            <a:cxnSpLocks/>
            <a:stCxn id="26" idx="0"/>
            <a:endCxn id="30" idx="2"/>
          </p:cNvCxnSpPr>
          <p:nvPr/>
        </p:nvCxnSpPr>
        <p:spPr>
          <a:xfrm flipV="1">
            <a:off x="6217760" y="2741483"/>
            <a:ext cx="4039" cy="410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22">
            <a:extLst>
              <a:ext uri="{FF2B5EF4-FFF2-40B4-BE49-F238E27FC236}">
                <a16:creationId xmlns:a16="http://schemas.microsoft.com/office/drawing/2014/main" id="{512BC15E-9C06-447B-BB34-5B8BC82613A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266613" y="2168103"/>
            <a:ext cx="301299" cy="337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22">
            <a:extLst>
              <a:ext uri="{FF2B5EF4-FFF2-40B4-BE49-F238E27FC236}">
                <a16:creationId xmlns:a16="http://schemas.microsoft.com/office/drawing/2014/main" id="{626A1051-08B6-4DFE-8083-D37DB86071CE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5263961" y="2506064"/>
            <a:ext cx="303951" cy="31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22">
            <a:extLst>
              <a:ext uri="{FF2B5EF4-FFF2-40B4-BE49-F238E27FC236}">
                <a16:creationId xmlns:a16="http://schemas.microsoft.com/office/drawing/2014/main" id="{CAB02B28-51EF-47DC-A371-4A54CE818257}"/>
              </a:ext>
            </a:extLst>
          </p:cNvPr>
          <p:cNvCxnSpPr>
            <a:cxnSpLocks/>
          </p:cNvCxnSpPr>
          <p:nvPr/>
        </p:nvCxnSpPr>
        <p:spPr>
          <a:xfrm>
            <a:off x="6875686" y="2506064"/>
            <a:ext cx="577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FC468ADB-36D3-41B0-A9DB-3C7FD4CB9F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130" y="4369449"/>
                <a:ext cx="11389260" cy="24017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spcAft>
                    <a:spcPts val="1200"/>
                  </a:spcAft>
                  <a:buNone/>
                </a:pPr>
                <a:r>
                  <a:rPr lang="en-US" sz="2400" dirty="0"/>
                  <a:t>In this case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 marL="0" indent="0" algn="ctr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and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marL="0" indent="0" algn="ctr">
                  <a:spcAft>
                    <a:spcPts val="1200"/>
                  </a:spcAft>
                  <a:buNone/>
                </a:pPr>
                <a:r>
                  <a:rPr lang="en-US" sz="2400" dirty="0"/>
                  <a:t>Check this for yourself </a:t>
                </a: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FC468ADB-36D3-41B0-A9DB-3C7FD4CB9F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130" y="4369449"/>
                <a:ext cx="11389260" cy="2401738"/>
              </a:xfrm>
              <a:blipFill>
                <a:blip r:embed="rId10"/>
                <a:stretch>
                  <a:fillRect t="-355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02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hoek 18">
                <a:extLst>
                  <a:ext uri="{FF2B5EF4-FFF2-40B4-BE49-F238E27FC236}">
                    <a16:creationId xmlns:a16="http://schemas.microsoft.com/office/drawing/2014/main" id="{BE3D089A-5A71-4A94-8D43-CD0B40131918}"/>
                  </a:ext>
                </a:extLst>
              </p:cNvPr>
              <p:cNvSpPr/>
              <p:nvPr/>
            </p:nvSpPr>
            <p:spPr>
              <a:xfrm>
                <a:off x="5567912" y="2270645"/>
                <a:ext cx="1307774" cy="4708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2000" b="1" i="1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1" i="1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1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nl-NL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Rechthoek 18">
                <a:extLst>
                  <a:ext uri="{FF2B5EF4-FFF2-40B4-BE49-F238E27FC236}">
                    <a16:creationId xmlns:a16="http://schemas.microsoft.com/office/drawing/2014/main" id="{BE3D089A-5A71-4A94-8D43-CD0B40131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912" y="2270645"/>
                <a:ext cx="1307774" cy="470838"/>
              </a:xfrm>
              <a:prstGeom prst="rect">
                <a:avLst/>
              </a:prstGeom>
              <a:blipFill>
                <a:blip r:embed="rId2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Rechte verbindingslijn met pijl 42">
            <a:extLst>
              <a:ext uri="{FF2B5EF4-FFF2-40B4-BE49-F238E27FC236}">
                <a16:creationId xmlns:a16="http://schemas.microsoft.com/office/drawing/2014/main" id="{37E7C86E-E5F2-45D9-A66C-61BF19B48F2C}"/>
              </a:ext>
            </a:extLst>
          </p:cNvPr>
          <p:cNvCxnSpPr>
            <a:cxnSpLocks/>
            <a:stCxn id="26" idx="0"/>
            <a:endCxn id="30" idx="2"/>
          </p:cNvCxnSpPr>
          <p:nvPr/>
        </p:nvCxnSpPr>
        <p:spPr>
          <a:xfrm flipV="1">
            <a:off x="6217758" y="2741483"/>
            <a:ext cx="4041" cy="410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12" descr="https://2s7gjr373w3x22jf92z99mgm5w-wpengine.netdna-ssl.com/wp-content/uploads/2017/05/neural_network_shutterstock_all_is_magic.jpg">
            <a:extLst>
              <a:ext uri="{FF2B5EF4-FFF2-40B4-BE49-F238E27FC236}">
                <a16:creationId xmlns:a16="http://schemas.microsoft.com/office/drawing/2014/main" id="{F605E992-336E-4720-9E37-C5BB57D3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820" y="1886734"/>
            <a:ext cx="2032575" cy="135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https://2s7gjr373w3x22jf92z99mgm5w-wpengine.netdna-ssl.com/wp-content/uploads/2017/05/neural_network_shutterstock_all_is_magic.jpg">
            <a:extLst>
              <a:ext uri="{FF2B5EF4-FFF2-40B4-BE49-F238E27FC236}">
                <a16:creationId xmlns:a16="http://schemas.microsoft.com/office/drawing/2014/main" id="{7C48328F-E5AF-4CCC-8DBC-FE3E2C8A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046" y="1858131"/>
            <a:ext cx="2032575" cy="135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0E74134-D192-4CD5-B071-70369FAA1CEA}"/>
              </a:ext>
            </a:extLst>
          </p:cNvPr>
          <p:cNvSpPr/>
          <p:nvPr/>
        </p:nvSpPr>
        <p:spPr>
          <a:xfrm flipH="1">
            <a:off x="3036407" y="2498123"/>
            <a:ext cx="5980271" cy="72213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Backprop</a:t>
            </a:r>
            <a:endParaRPr lang="en-NL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4C3F12-247F-4486-BC1D-974E12C1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4, re-parameterization</a:t>
            </a:r>
            <a:endParaRPr lang="en-NL" dirty="0"/>
          </a:p>
        </p:txBody>
      </p:sp>
      <p:pic>
        <p:nvPicPr>
          <p:cNvPr id="6" name="Picture 2" descr="Chocolate Labradors die younger and have more health problems as ...">
            <a:extLst>
              <a:ext uri="{FF2B5EF4-FFF2-40B4-BE49-F238E27FC236}">
                <a16:creationId xmlns:a16="http://schemas.microsoft.com/office/drawing/2014/main" id="{9215D6D1-B11B-4CFA-B6C6-3F95FC6F6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t="4868" r="29325" b="13910"/>
          <a:stretch/>
        </p:blipFill>
        <p:spPr bwMode="auto">
          <a:xfrm>
            <a:off x="487335" y="1612039"/>
            <a:ext cx="1862000" cy="18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23DE49E0-DA02-4342-A7D8-950A7BA79478}"/>
              </a:ext>
            </a:extLst>
          </p:cNvPr>
          <p:cNvSpPr txBox="1"/>
          <p:nvPr/>
        </p:nvSpPr>
        <p:spPr>
          <a:xfrm>
            <a:off x="2882602" y="1578925"/>
            <a:ext cx="12338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Encoder</a:t>
            </a:r>
            <a:endParaRPr lang="en-NL" sz="2133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2759627-1D32-48B0-BA1B-C48CCB4A052C}"/>
              </a:ext>
            </a:extLst>
          </p:cNvPr>
          <p:cNvSpPr txBox="1"/>
          <p:nvPr/>
        </p:nvSpPr>
        <p:spPr>
          <a:xfrm>
            <a:off x="7599980" y="1578925"/>
            <a:ext cx="12338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Decoder</a:t>
            </a:r>
            <a:endParaRPr lang="en-NL" sz="213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9F6DCE3B-EF43-4E46-9C77-F0517CB00303}"/>
                  </a:ext>
                </a:extLst>
              </p:cNvPr>
              <p:cNvSpPr/>
              <p:nvPr/>
            </p:nvSpPr>
            <p:spPr>
              <a:xfrm>
                <a:off x="4796464" y="1793472"/>
                <a:ext cx="578042" cy="584775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nl-NL" sz="3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9F6DCE3B-EF43-4E46-9C77-F0517CB00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464" y="1793472"/>
                <a:ext cx="57804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" descr="Chocolate Labradors die younger and have more health problems as ...">
            <a:extLst>
              <a:ext uri="{FF2B5EF4-FFF2-40B4-BE49-F238E27FC236}">
                <a16:creationId xmlns:a16="http://schemas.microsoft.com/office/drawing/2014/main" id="{5DCD1102-1C42-4ABD-9D21-D341B75C9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t="4868" r="29325" b="13910"/>
          <a:stretch/>
        </p:blipFill>
        <p:spPr bwMode="auto">
          <a:xfrm>
            <a:off x="9491800" y="1612039"/>
            <a:ext cx="1862000" cy="18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AD195392-A72F-49E5-8BDE-CE865BB00A0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349335" y="2543038"/>
            <a:ext cx="7099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268CC2B9-D3EA-4916-8935-7050BF20354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483058" y="2543037"/>
            <a:ext cx="100874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2">
            <a:extLst>
              <a:ext uri="{FF2B5EF4-FFF2-40B4-BE49-F238E27FC236}">
                <a16:creationId xmlns:a16="http://schemas.microsoft.com/office/drawing/2014/main" id="{CADD75F0-568E-4EA5-B97D-72D0DDC6244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872369" y="2085860"/>
            <a:ext cx="924095" cy="45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F6A8CF-7A91-443E-866B-E2D61211916F}"/>
                  </a:ext>
                </a:extLst>
              </p:cNvPr>
              <p:cNvSpPr/>
              <p:nvPr/>
            </p:nvSpPr>
            <p:spPr>
              <a:xfrm>
                <a:off x="7545729" y="3140900"/>
                <a:ext cx="125899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NL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F6A8CF-7A91-443E-866B-E2D612119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729" y="3140900"/>
                <a:ext cx="1258999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53F988-B11F-4F28-A526-5C54D53C0FDB}"/>
                  </a:ext>
                </a:extLst>
              </p:cNvPr>
              <p:cNvSpPr/>
              <p:nvPr/>
            </p:nvSpPr>
            <p:spPr>
              <a:xfrm>
                <a:off x="2779080" y="3140900"/>
                <a:ext cx="1286506" cy="461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  <m:d>
                        <m:dPr>
                          <m:ctrlP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e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L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53F988-B11F-4F28-A526-5C54D53C0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080" y="3140900"/>
                <a:ext cx="1286506" cy="461152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hoek 17">
                <a:extLst>
                  <a:ext uri="{FF2B5EF4-FFF2-40B4-BE49-F238E27FC236}">
                    <a16:creationId xmlns:a16="http://schemas.microsoft.com/office/drawing/2014/main" id="{B5A16EA2-B91E-459D-8A40-94CA51A62D27}"/>
                  </a:ext>
                </a:extLst>
              </p:cNvPr>
              <p:cNvSpPr/>
              <p:nvPr/>
            </p:nvSpPr>
            <p:spPr>
              <a:xfrm>
                <a:off x="4800850" y="2530508"/>
                <a:ext cx="574836" cy="584775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nl-NL" sz="3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Rechthoek 17">
                <a:extLst>
                  <a:ext uri="{FF2B5EF4-FFF2-40B4-BE49-F238E27FC236}">
                    <a16:creationId xmlns:a16="http://schemas.microsoft.com/office/drawing/2014/main" id="{B5A16EA2-B91E-459D-8A40-94CA51A62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850" y="2530508"/>
                <a:ext cx="57483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Rechte verbindingslijn met pijl 22">
            <a:extLst>
              <a:ext uri="{FF2B5EF4-FFF2-40B4-BE49-F238E27FC236}">
                <a16:creationId xmlns:a16="http://schemas.microsoft.com/office/drawing/2014/main" id="{07304721-FC9B-4D45-8F44-5A631537174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803778" y="2559653"/>
            <a:ext cx="997072" cy="263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hoek 17">
                <a:extLst>
                  <a:ext uri="{FF2B5EF4-FFF2-40B4-BE49-F238E27FC236}">
                    <a16:creationId xmlns:a16="http://schemas.microsoft.com/office/drawing/2014/main" id="{D8F9167C-BE58-43C4-A854-B952643AA9AF}"/>
                  </a:ext>
                </a:extLst>
              </p:cNvPr>
              <p:cNvSpPr/>
              <p:nvPr/>
            </p:nvSpPr>
            <p:spPr>
              <a:xfrm>
                <a:off x="5986765" y="3152001"/>
                <a:ext cx="461986" cy="55399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nl-NL" sz="3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6" name="Rechthoek 17">
                <a:extLst>
                  <a:ext uri="{FF2B5EF4-FFF2-40B4-BE49-F238E27FC236}">
                    <a16:creationId xmlns:a16="http://schemas.microsoft.com/office/drawing/2014/main" id="{D8F9167C-BE58-43C4-A854-B952643AA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765" y="3152001"/>
                <a:ext cx="46198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Rechte verbindingslijn met pijl 22">
            <a:extLst>
              <a:ext uri="{FF2B5EF4-FFF2-40B4-BE49-F238E27FC236}">
                <a16:creationId xmlns:a16="http://schemas.microsoft.com/office/drawing/2014/main" id="{512BC15E-9C06-447B-BB34-5B8BC82613A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266613" y="2168103"/>
            <a:ext cx="301299" cy="337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22">
            <a:extLst>
              <a:ext uri="{FF2B5EF4-FFF2-40B4-BE49-F238E27FC236}">
                <a16:creationId xmlns:a16="http://schemas.microsoft.com/office/drawing/2014/main" id="{626A1051-08B6-4DFE-8083-D37DB86071CE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5263961" y="2506064"/>
            <a:ext cx="303951" cy="31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22">
            <a:extLst>
              <a:ext uri="{FF2B5EF4-FFF2-40B4-BE49-F238E27FC236}">
                <a16:creationId xmlns:a16="http://schemas.microsoft.com/office/drawing/2014/main" id="{CAB02B28-51EF-47DC-A371-4A54CE818257}"/>
              </a:ext>
            </a:extLst>
          </p:cNvPr>
          <p:cNvCxnSpPr>
            <a:cxnSpLocks/>
          </p:cNvCxnSpPr>
          <p:nvPr/>
        </p:nvCxnSpPr>
        <p:spPr>
          <a:xfrm>
            <a:off x="6875686" y="2506064"/>
            <a:ext cx="577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FC468ADB-36D3-41B0-A9DB-3C7FD4CB9F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1370" y="4027697"/>
                <a:ext cx="11389260" cy="248659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dirty="0"/>
                  <a:t>Backprop is now possible, as we can just sample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400" dirty="0"/>
                  <a:t> during the forward pass, and view at as a constant during backprop.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Aft>
                    <a:spcPts val="1200"/>
                  </a:spcAft>
                  <a:buNone/>
                </a:pPr>
                <a:r>
                  <a:rPr lang="en-US" sz="2400" dirty="0"/>
                  <a:t>Effectively we are getting the expectation through Monte-Carlo</a:t>
                </a: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FC468ADB-36D3-41B0-A9DB-3C7FD4CB9F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370" y="4027697"/>
                <a:ext cx="11389260" cy="2486593"/>
              </a:xfrm>
              <a:blipFill>
                <a:blip r:embed="rId10"/>
                <a:stretch>
                  <a:fillRect l="-857" t="-4657" r="-107" b="-269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7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C3F12-247F-4486-BC1D-974E12C1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 how do you go about one    training example?</a:t>
            </a:r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FC468ADB-36D3-41B0-A9DB-3C7FD4CB9F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130" y="1782501"/>
                <a:ext cx="7474976" cy="4988686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encode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b="1" dirty="0"/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 draw one sample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Calculate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decode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mse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KL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}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𝒐𝒔𝒔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𝐦𝐬𝐞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  <m:sup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𝝈</m:t>
                                        </m:r>
                                      </m:e>
                                      <m:sub>
                                        <m:r>
                                          <a:rPr lang="en-US" sz="2400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  <m:sup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</m:nary>
                  </m:oMath>
                </a14:m>
                <a:endParaRPr lang="en-US" sz="2400" b="1" dirty="0"/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endParaRPr lang="en-US" sz="2400" dirty="0"/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FC468ADB-36D3-41B0-A9DB-3C7FD4CB9F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130" y="1782501"/>
                <a:ext cx="7474976" cy="4988686"/>
              </a:xfrm>
              <a:blipFill>
                <a:blip r:embed="rId2"/>
                <a:stretch>
                  <a:fillRect l="-1305" t="-219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E5CCF4E-42F8-4A3B-9452-BBF69ACA2F7B}"/>
              </a:ext>
            </a:extLst>
          </p:cNvPr>
          <p:cNvSpPr txBox="1"/>
          <p:nvPr/>
        </p:nvSpPr>
        <p:spPr>
          <a:xfrm>
            <a:off x="3352800" y="450119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Assuming a Gaussian error</a:t>
            </a:r>
            <a:endParaRPr lang="en-NL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8EC3E-219B-4E82-B7E3-EA225FAA2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297" y="2094018"/>
            <a:ext cx="6131388" cy="121445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9958F9-32CC-4821-B029-5B06018699B9}"/>
              </a:ext>
            </a:extLst>
          </p:cNvPr>
          <p:cNvCxnSpPr>
            <a:cxnSpLocks/>
          </p:cNvCxnSpPr>
          <p:nvPr/>
        </p:nvCxnSpPr>
        <p:spPr>
          <a:xfrm>
            <a:off x="523130" y="4016415"/>
            <a:ext cx="71277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7EAFF4F-813E-430A-9F63-5802E13AE7B2}"/>
              </a:ext>
            </a:extLst>
          </p:cNvPr>
          <p:cNvCxnSpPr>
            <a:cxnSpLocks/>
          </p:cNvCxnSpPr>
          <p:nvPr/>
        </p:nvCxnSpPr>
        <p:spPr>
          <a:xfrm>
            <a:off x="641108" y="1690688"/>
            <a:ext cx="70097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C242AF-9C2E-4BA0-8494-D812EBF6C48B}"/>
              </a:ext>
            </a:extLst>
          </p:cNvPr>
          <p:cNvCxnSpPr>
            <a:cxnSpLocks/>
          </p:cNvCxnSpPr>
          <p:nvPr/>
        </p:nvCxnSpPr>
        <p:spPr>
          <a:xfrm>
            <a:off x="641108" y="6484536"/>
            <a:ext cx="71023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5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2" descr="https://2s7gjr373w3x22jf92z99mgm5w-wpengine.netdna-ssl.com/wp-content/uploads/2017/05/neural_network_shutterstock_all_is_magic.jpg">
            <a:extLst>
              <a:ext uri="{FF2B5EF4-FFF2-40B4-BE49-F238E27FC236}">
                <a16:creationId xmlns:a16="http://schemas.microsoft.com/office/drawing/2014/main" id="{F605E992-336E-4720-9E37-C5BB57D3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470" y="2407595"/>
            <a:ext cx="2032575" cy="135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4C3F12-247F-4486-BC1D-974E12C1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new data</a:t>
            </a:r>
            <a:endParaRPr lang="en-NL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2759627-1D32-48B0-BA1B-C48CCB4A052C}"/>
              </a:ext>
            </a:extLst>
          </p:cNvPr>
          <p:cNvSpPr txBox="1"/>
          <p:nvPr/>
        </p:nvSpPr>
        <p:spPr>
          <a:xfrm>
            <a:off x="5173630" y="2099786"/>
            <a:ext cx="12338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Decoder</a:t>
            </a:r>
            <a:endParaRPr lang="en-NL" sz="2133" dirty="0"/>
          </a:p>
        </p:txBody>
      </p: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268CC2B9-D3EA-4916-8935-7050BF203543}"/>
              </a:ext>
            </a:extLst>
          </p:cNvPr>
          <p:cNvCxnSpPr>
            <a:cxnSpLocks/>
          </p:cNvCxnSpPr>
          <p:nvPr/>
        </p:nvCxnSpPr>
        <p:spPr>
          <a:xfrm>
            <a:off x="6056708" y="3063898"/>
            <a:ext cx="100874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F6A8CF-7A91-443E-866B-E2D61211916F}"/>
                  </a:ext>
                </a:extLst>
              </p:cNvPr>
              <p:cNvSpPr/>
              <p:nvPr/>
            </p:nvSpPr>
            <p:spPr>
              <a:xfrm>
                <a:off x="5119379" y="3661761"/>
                <a:ext cx="125899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NL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F6A8CF-7A91-443E-866B-E2D612119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379" y="3661761"/>
                <a:ext cx="1258999" cy="43088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hoek 17">
                <a:extLst>
                  <a:ext uri="{FF2B5EF4-FFF2-40B4-BE49-F238E27FC236}">
                    <a16:creationId xmlns:a16="http://schemas.microsoft.com/office/drawing/2014/main" id="{D8F9167C-BE58-43C4-A854-B952643AA9AF}"/>
                  </a:ext>
                </a:extLst>
              </p:cNvPr>
              <p:cNvSpPr/>
              <p:nvPr/>
            </p:nvSpPr>
            <p:spPr>
              <a:xfrm>
                <a:off x="3560417" y="3672862"/>
                <a:ext cx="461986" cy="55399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nl-NL" sz="3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6" name="Rechthoek 17">
                <a:extLst>
                  <a:ext uri="{FF2B5EF4-FFF2-40B4-BE49-F238E27FC236}">
                    <a16:creationId xmlns:a16="http://schemas.microsoft.com/office/drawing/2014/main" id="{D8F9167C-BE58-43C4-A854-B952643AA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17" y="3672862"/>
                <a:ext cx="46198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hoek 18">
                <a:extLst>
                  <a:ext uri="{FF2B5EF4-FFF2-40B4-BE49-F238E27FC236}">
                    <a16:creationId xmlns:a16="http://schemas.microsoft.com/office/drawing/2014/main" id="{BE3D089A-5A71-4A94-8D43-CD0B40131918}"/>
                  </a:ext>
                </a:extLst>
              </p:cNvPr>
              <p:cNvSpPr/>
              <p:nvPr/>
            </p:nvSpPr>
            <p:spPr>
              <a:xfrm>
                <a:off x="3141562" y="2791506"/>
                <a:ext cx="1307774" cy="4708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20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nl-NL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Rechthoek 18">
                <a:extLst>
                  <a:ext uri="{FF2B5EF4-FFF2-40B4-BE49-F238E27FC236}">
                    <a16:creationId xmlns:a16="http://schemas.microsoft.com/office/drawing/2014/main" id="{BE3D089A-5A71-4A94-8D43-CD0B40131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562" y="2791506"/>
                <a:ext cx="1307774" cy="4708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Rechte verbindingslijn met pijl 42">
            <a:extLst>
              <a:ext uri="{FF2B5EF4-FFF2-40B4-BE49-F238E27FC236}">
                <a16:creationId xmlns:a16="http://schemas.microsoft.com/office/drawing/2014/main" id="{37E7C86E-E5F2-45D9-A66C-61BF19B48F2C}"/>
              </a:ext>
            </a:extLst>
          </p:cNvPr>
          <p:cNvCxnSpPr>
            <a:cxnSpLocks/>
            <a:stCxn id="26" idx="0"/>
            <a:endCxn id="30" idx="2"/>
          </p:cNvCxnSpPr>
          <p:nvPr/>
        </p:nvCxnSpPr>
        <p:spPr>
          <a:xfrm flipV="1">
            <a:off x="3791410" y="3262344"/>
            <a:ext cx="4039" cy="410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22">
            <a:extLst>
              <a:ext uri="{FF2B5EF4-FFF2-40B4-BE49-F238E27FC236}">
                <a16:creationId xmlns:a16="http://schemas.microsoft.com/office/drawing/2014/main" id="{CAB02B28-51EF-47DC-A371-4A54CE818257}"/>
              </a:ext>
            </a:extLst>
          </p:cNvPr>
          <p:cNvCxnSpPr>
            <a:cxnSpLocks/>
          </p:cNvCxnSpPr>
          <p:nvPr/>
        </p:nvCxnSpPr>
        <p:spPr>
          <a:xfrm>
            <a:off x="4449336" y="3026925"/>
            <a:ext cx="577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8 Great Facts About the Newfoundland Dog">
            <a:extLst>
              <a:ext uri="{FF2B5EF4-FFF2-40B4-BE49-F238E27FC236}">
                <a16:creationId xmlns:a16="http://schemas.microsoft.com/office/drawing/2014/main" id="{B8554007-D645-43DE-9290-D6CD9A547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2" t="10918" r="25412" b="48908"/>
          <a:stretch/>
        </p:blipFill>
        <p:spPr bwMode="auto">
          <a:xfrm>
            <a:off x="7067825" y="2133700"/>
            <a:ext cx="1857249" cy="186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2FAEDE09-DAF2-4D7A-8BC5-4BBBC8E2BF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74122" y="4765687"/>
                <a:ext cx="8193624" cy="1162254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dirty="0"/>
                  <a:t>To generate new data, we only need the decoder, and we can simply directly inject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400" dirty="0"/>
                  <a:t>, which is often then directly called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2FAEDE09-DAF2-4D7A-8BC5-4BBBC8E2BF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74122" y="4765687"/>
                <a:ext cx="8193624" cy="1162254"/>
              </a:xfrm>
              <a:blipFill>
                <a:blip r:embed="rId7"/>
                <a:stretch>
                  <a:fillRect l="-1116" t="-736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06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7B7FE-A0E3-49E0-9BE8-E25FBD56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do some fancy stuff</a:t>
            </a:r>
            <a:endParaRPr lang="en-NL" dirty="0"/>
          </a:p>
        </p:txBody>
      </p:sp>
      <p:pic>
        <p:nvPicPr>
          <p:cNvPr id="4" name="Picture 12" descr="https://2s7gjr373w3x22jf92z99mgm5w-wpengine.netdna-ssl.com/wp-content/uploads/2017/05/neural_network_shutterstock_all_is_magic.jpg">
            <a:extLst>
              <a:ext uri="{FF2B5EF4-FFF2-40B4-BE49-F238E27FC236}">
                <a16:creationId xmlns:a16="http://schemas.microsoft.com/office/drawing/2014/main" id="{634BDA71-B9F4-465E-AD68-179B7DE0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680" y="2863618"/>
            <a:ext cx="2032575" cy="135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11">
            <a:extLst>
              <a:ext uri="{FF2B5EF4-FFF2-40B4-BE49-F238E27FC236}">
                <a16:creationId xmlns:a16="http://schemas.microsoft.com/office/drawing/2014/main" id="{561BC08E-A6AB-480E-9B95-A5C7E56ECC4C}"/>
              </a:ext>
            </a:extLst>
          </p:cNvPr>
          <p:cNvSpPr txBox="1"/>
          <p:nvPr/>
        </p:nvSpPr>
        <p:spPr>
          <a:xfrm>
            <a:off x="3888840" y="2555809"/>
            <a:ext cx="12338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Decoder</a:t>
            </a:r>
            <a:endParaRPr lang="en-NL" sz="2133" dirty="0"/>
          </a:p>
        </p:txBody>
      </p:sp>
      <p:cxnSp>
        <p:nvCxnSpPr>
          <p:cNvPr id="6" name="Rechte verbindingslijn met pijl 53">
            <a:extLst>
              <a:ext uri="{FF2B5EF4-FFF2-40B4-BE49-F238E27FC236}">
                <a16:creationId xmlns:a16="http://schemas.microsoft.com/office/drawing/2014/main" id="{FDACF6A3-7B24-4378-B99B-95298F81248A}"/>
              </a:ext>
            </a:extLst>
          </p:cNvPr>
          <p:cNvCxnSpPr>
            <a:cxnSpLocks/>
          </p:cNvCxnSpPr>
          <p:nvPr/>
        </p:nvCxnSpPr>
        <p:spPr>
          <a:xfrm>
            <a:off x="4771918" y="3519921"/>
            <a:ext cx="100874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CD32F6-4DCF-4759-90E9-7304E9BC77D3}"/>
                  </a:ext>
                </a:extLst>
              </p:cNvPr>
              <p:cNvSpPr/>
              <p:nvPr/>
            </p:nvSpPr>
            <p:spPr>
              <a:xfrm>
                <a:off x="3834589" y="4117784"/>
                <a:ext cx="125899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NL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CD32F6-4DCF-4759-90E9-7304E9BC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589" y="4117784"/>
                <a:ext cx="1258999" cy="430887"/>
              </a:xfrm>
              <a:prstGeom prst="rect">
                <a:avLst/>
              </a:prstGeom>
              <a:blipFill>
                <a:blip r:embed="rId3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hoek 17">
                <a:extLst>
                  <a:ext uri="{FF2B5EF4-FFF2-40B4-BE49-F238E27FC236}">
                    <a16:creationId xmlns:a16="http://schemas.microsoft.com/office/drawing/2014/main" id="{B8389A6A-2FA4-47BB-80C2-1A0C13BB5182}"/>
                  </a:ext>
                </a:extLst>
              </p:cNvPr>
              <p:cNvSpPr/>
              <p:nvPr/>
            </p:nvSpPr>
            <p:spPr>
              <a:xfrm>
                <a:off x="2275627" y="4128885"/>
                <a:ext cx="461986" cy="55399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nl-NL" sz="3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Rechthoek 17">
                <a:extLst>
                  <a:ext uri="{FF2B5EF4-FFF2-40B4-BE49-F238E27FC236}">
                    <a16:creationId xmlns:a16="http://schemas.microsoft.com/office/drawing/2014/main" id="{B8389A6A-2FA4-47BB-80C2-1A0C13BB5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627" y="4128885"/>
                <a:ext cx="46198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hoek 18">
                <a:extLst>
                  <a:ext uri="{FF2B5EF4-FFF2-40B4-BE49-F238E27FC236}">
                    <a16:creationId xmlns:a16="http://schemas.microsoft.com/office/drawing/2014/main" id="{80E1DB04-17FB-4069-8B17-50F56BD6B8BF}"/>
                  </a:ext>
                </a:extLst>
              </p:cNvPr>
              <p:cNvSpPr/>
              <p:nvPr/>
            </p:nvSpPr>
            <p:spPr>
              <a:xfrm>
                <a:off x="1856772" y="3247529"/>
                <a:ext cx="1307774" cy="4708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20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nl-NL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Rechthoek 18">
                <a:extLst>
                  <a:ext uri="{FF2B5EF4-FFF2-40B4-BE49-F238E27FC236}">
                    <a16:creationId xmlns:a16="http://schemas.microsoft.com/office/drawing/2014/main" id="{80E1DB04-17FB-4069-8B17-50F56BD6B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772" y="3247529"/>
                <a:ext cx="1307774" cy="4708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Rechte verbindingslijn met pijl 42">
            <a:extLst>
              <a:ext uri="{FF2B5EF4-FFF2-40B4-BE49-F238E27FC236}">
                <a16:creationId xmlns:a16="http://schemas.microsoft.com/office/drawing/2014/main" id="{6AD9E794-7245-4B82-AF87-FD16D185FCA0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506620" y="3718367"/>
            <a:ext cx="4039" cy="410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22">
            <a:extLst>
              <a:ext uri="{FF2B5EF4-FFF2-40B4-BE49-F238E27FC236}">
                <a16:creationId xmlns:a16="http://schemas.microsoft.com/office/drawing/2014/main" id="{97881EE5-9D47-4EB0-A828-BB17AFADCD3D}"/>
              </a:ext>
            </a:extLst>
          </p:cNvPr>
          <p:cNvCxnSpPr>
            <a:cxnSpLocks/>
          </p:cNvCxnSpPr>
          <p:nvPr/>
        </p:nvCxnSpPr>
        <p:spPr>
          <a:xfrm>
            <a:off x="3164546" y="3482948"/>
            <a:ext cx="577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C48B48-7560-48FD-B9E2-A43EBF35EAE5}"/>
              </a:ext>
            </a:extLst>
          </p:cNvPr>
          <p:cNvGrpSpPr/>
          <p:nvPr/>
        </p:nvGrpSpPr>
        <p:grpSpPr>
          <a:xfrm>
            <a:off x="5977389" y="1317273"/>
            <a:ext cx="3742006" cy="4458680"/>
            <a:chOff x="703385" y="1506022"/>
            <a:chExt cx="3742006" cy="4458680"/>
          </a:xfrm>
        </p:grpSpPr>
        <p:pic>
          <p:nvPicPr>
            <p:cNvPr id="14" name="Picture 12" descr="Gerelateerde afbeelding">
              <a:extLst>
                <a:ext uri="{FF2B5EF4-FFF2-40B4-BE49-F238E27FC236}">
                  <a16:creationId xmlns:a16="http://schemas.microsoft.com/office/drawing/2014/main" id="{B1BE11E3-B54D-4C92-A3D2-3AE4AE239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1" r="54100"/>
            <a:stretch/>
          </p:blipFill>
          <p:spPr bwMode="auto">
            <a:xfrm>
              <a:off x="900332" y="1506022"/>
              <a:ext cx="347472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7C98D43-B830-41E5-B7AE-1B13D224E48F}"/>
                </a:ext>
              </a:extLst>
            </p:cNvPr>
            <p:cNvSpPr/>
            <p:nvPr/>
          </p:nvSpPr>
          <p:spPr>
            <a:xfrm>
              <a:off x="703385" y="5416062"/>
              <a:ext cx="3742006" cy="548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152A75E-A275-4551-A07A-3EA6BBD154CA}"/>
              </a:ext>
            </a:extLst>
          </p:cNvPr>
          <p:cNvSpPr txBox="1"/>
          <p:nvPr/>
        </p:nvSpPr>
        <p:spPr>
          <a:xfrm>
            <a:off x="5780660" y="5289628"/>
            <a:ext cx="4514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Resulting x when sampling z on a 2D grid</a:t>
            </a:r>
          </a:p>
        </p:txBody>
      </p:sp>
    </p:spTree>
    <p:extLst>
      <p:ext uri="{BB962C8B-B14F-4D97-AF65-F5344CB8AC3E}">
        <p14:creationId xmlns:p14="http://schemas.microsoft.com/office/powerpoint/2010/main" val="3597677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Interpolating the latent space…</a:t>
            </a:r>
          </a:p>
        </p:txBody>
      </p:sp>
      <p:pic>
        <p:nvPicPr>
          <p:cNvPr id="62" name="Picture 10" descr="https://houxianxu.github.io/assets/dfcvae/random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2" y="1690688"/>
            <a:ext cx="5596342" cy="55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759654" y="6161649"/>
            <a:ext cx="6973801" cy="1477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55018" y="6311090"/>
            <a:ext cx="4884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https://houxianxu.github.io/assets/project/dfcvae</a:t>
            </a:r>
            <a:endParaRPr lang="en-US" dirty="0"/>
          </a:p>
        </p:txBody>
      </p:sp>
      <p:pic>
        <p:nvPicPr>
          <p:cNvPr id="7" name="Picture 6" descr="https://houxianxu.github.io/assets/dfcvae/combined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165" y="1709273"/>
            <a:ext cx="5549104" cy="443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7315201" y="1778194"/>
            <a:ext cx="0" cy="20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6401217" y="2491027"/>
            <a:ext cx="144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Smiling?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315201" y="4046508"/>
            <a:ext cx="0" cy="205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6401217" y="4928153"/>
            <a:ext cx="144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Glasses?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943469" y="1101979"/>
            <a:ext cx="1477108" cy="5345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2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73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55509-AF95-4B76-B155-ABB34617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767" y="712242"/>
            <a:ext cx="10075333" cy="718717"/>
          </a:xfrm>
        </p:spPr>
        <p:txBody>
          <a:bodyPr/>
          <a:lstStyle/>
          <a:p>
            <a:r>
              <a:rPr lang="en-US" dirty="0"/>
              <a:t>Today: Generative modeling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173F5E2-E934-4183-99F2-03FA6037E0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1766" y="1430959"/>
                <a:ext cx="10075335" cy="4412171"/>
              </a:xfrm>
            </p:spPr>
            <p:txBody>
              <a:bodyPr/>
              <a:lstStyle/>
              <a:p>
                <a:pPr marL="0" indent="0">
                  <a:spcBef>
                    <a:spcPts val="1333"/>
                  </a:spcBef>
                  <a:buNone/>
                </a:pPr>
                <a:r>
                  <a:rPr lang="en-US" dirty="0"/>
                  <a:t>Suppose we have some dataset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pPr>
                  <a:spcBef>
                    <a:spcPts val="1333"/>
                  </a:spcBef>
                </a:pPr>
                <a:endParaRPr lang="en-US" dirty="0"/>
              </a:p>
              <a:p>
                <a:pPr>
                  <a:spcBef>
                    <a:spcPts val="1333"/>
                  </a:spcBef>
                </a:pPr>
                <a:endParaRPr lang="en-US" sz="933" dirty="0"/>
              </a:p>
              <a:p>
                <a:pPr marL="0" indent="0">
                  <a:spcBef>
                    <a:spcPts val="1333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                    ,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			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  <a:p>
                <a:pPr>
                  <a:spcBef>
                    <a:spcPts val="1333"/>
                  </a:spcBef>
                </a:pPr>
                <a:endParaRPr lang="en-US" dirty="0"/>
              </a:p>
              <a:p>
                <a:pPr>
                  <a:spcBef>
                    <a:spcPts val="1333"/>
                  </a:spcBef>
                </a:pPr>
                <a:endParaRPr lang="en-US" dirty="0"/>
              </a:p>
              <a:p>
                <a:pPr marL="0" indent="0">
                  <a:spcBef>
                    <a:spcPts val="1333"/>
                  </a:spcBef>
                  <a:buNone/>
                </a:pPr>
                <a:r>
                  <a:rPr lang="en-US" dirty="0"/>
                  <a:t>This dataset follows some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1333"/>
                  </a:spcBef>
                  <a:buNone/>
                </a:pPr>
                <a:r>
                  <a:rPr lang="en-US" dirty="0"/>
                  <a:t>What does that mean?</a:t>
                </a: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173F5E2-E934-4183-99F2-03FA6037E0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1766" y="1430959"/>
                <a:ext cx="10075335" cy="4412171"/>
              </a:xfrm>
              <a:blipFill>
                <a:blip r:embed="rId2"/>
                <a:stretch>
                  <a:fillRect l="-1270" b="-5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hocolate Labradors die younger and have more health problems as ...">
            <a:extLst>
              <a:ext uri="{FF2B5EF4-FFF2-40B4-BE49-F238E27FC236}">
                <a16:creationId xmlns:a16="http://schemas.microsoft.com/office/drawing/2014/main" id="{5EF9C652-84C7-46B8-872D-0CFACBBE1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t="4868" r="29325" b="13910"/>
          <a:stretch/>
        </p:blipFill>
        <p:spPr bwMode="auto">
          <a:xfrm>
            <a:off x="2192985" y="2241777"/>
            <a:ext cx="1932908" cy="193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 descr="Afbeelding met hond, kijken, bruin, zoogdier&#10;&#10;Automatisch gegenereerde beschrijving">
            <a:extLst>
              <a:ext uri="{FF2B5EF4-FFF2-40B4-BE49-F238E27FC236}">
                <a16:creationId xmlns:a16="http://schemas.microsoft.com/office/drawing/2014/main" id="{7D53EC3A-6E67-455A-A80C-4332AA0BEA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2" t="205" r="22883"/>
          <a:stretch/>
        </p:blipFill>
        <p:spPr>
          <a:xfrm>
            <a:off x="5230044" y="2234916"/>
            <a:ext cx="1932909" cy="1932909"/>
          </a:xfrm>
          <a:prstGeom prst="rect">
            <a:avLst/>
          </a:prstGeom>
        </p:spPr>
      </p:pic>
      <p:pic>
        <p:nvPicPr>
          <p:cNvPr id="1036" name="Picture 12" descr="German Shepherd - Wikipedia">
            <a:extLst>
              <a:ext uri="{FF2B5EF4-FFF2-40B4-BE49-F238E27FC236}">
                <a16:creationId xmlns:a16="http://schemas.microsoft.com/office/drawing/2014/main" id="{9C97088C-1A9D-4A44-AF7F-01E3FA90D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9031815" y="2241777"/>
            <a:ext cx="1934400" cy="193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18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186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C3F12-247F-4486-BC1D-974E12C1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were these example created?</a:t>
            </a:r>
            <a:endParaRPr lang="en-NL" dirty="0"/>
          </a:p>
        </p:txBody>
      </p:sp>
      <p:sp>
        <p:nvSpPr>
          <p:cNvPr id="6" name="Wolk 5">
            <a:extLst>
              <a:ext uri="{FF2B5EF4-FFF2-40B4-BE49-F238E27FC236}">
                <a16:creationId xmlns:a16="http://schemas.microsoft.com/office/drawing/2014/main" id="{32FD1854-C848-4D11-9EF5-B868E7CE934F}"/>
              </a:ext>
            </a:extLst>
          </p:cNvPr>
          <p:cNvSpPr/>
          <p:nvPr/>
        </p:nvSpPr>
        <p:spPr>
          <a:xfrm>
            <a:off x="551290" y="1525929"/>
            <a:ext cx="4802589" cy="3888412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pic>
        <p:nvPicPr>
          <p:cNvPr id="2050" name="Picture 2" descr="How do I get my office interior photography skills right? |">
            <a:extLst>
              <a:ext uri="{FF2B5EF4-FFF2-40B4-BE49-F238E27FC236}">
                <a16:creationId xmlns:a16="http://schemas.microsoft.com/office/drawing/2014/main" id="{995CD4AB-C53A-4B63-995E-2B1A02B8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585" y="2042722"/>
            <a:ext cx="1958859" cy="130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ght Bulb Energy - Free photo on Pixabay">
            <a:extLst>
              <a:ext uri="{FF2B5EF4-FFF2-40B4-BE49-F238E27FC236}">
                <a16:creationId xmlns:a16="http://schemas.microsoft.com/office/drawing/2014/main" id="{F3615935-6DD5-4955-9A71-16845F54C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62981" y="2389338"/>
            <a:ext cx="1783339" cy="117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oprinting 101 - Part 14, DNA - 3DPrint.com | The Voice of 3D ...">
            <a:extLst>
              <a:ext uri="{FF2B5EF4-FFF2-40B4-BE49-F238E27FC236}">
                <a16:creationId xmlns:a16="http://schemas.microsoft.com/office/drawing/2014/main" id="{6EE64E26-2FD9-48F9-B5AC-923B4CE39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21328" y="3522067"/>
            <a:ext cx="1524992" cy="8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hocolate Labradors die younger and have more health problems as ...">
            <a:extLst>
              <a:ext uri="{FF2B5EF4-FFF2-40B4-BE49-F238E27FC236}">
                <a16:creationId xmlns:a16="http://schemas.microsoft.com/office/drawing/2014/main" id="{4F25F4B0-41D9-42E0-82D9-1D0C2EB22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t="4868" r="29325" b="13910"/>
          <a:stretch/>
        </p:blipFill>
        <p:spPr bwMode="auto">
          <a:xfrm>
            <a:off x="8947707" y="69737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 descr="Afbeelding met hond, kijken, bruin, zoogdier&#10;&#10;Automatisch gegenereerde beschrijving">
            <a:extLst>
              <a:ext uri="{FF2B5EF4-FFF2-40B4-BE49-F238E27FC236}">
                <a16:creationId xmlns:a16="http://schemas.microsoft.com/office/drawing/2014/main" id="{97FCFBAE-E857-4F75-8F8B-49D18776EC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2" t="205" r="22883"/>
          <a:stretch/>
        </p:blipFill>
        <p:spPr>
          <a:xfrm>
            <a:off x="8906116" y="2288993"/>
            <a:ext cx="1440000" cy="1440000"/>
          </a:xfrm>
          <a:prstGeom prst="rect">
            <a:avLst/>
          </a:prstGeom>
        </p:spPr>
      </p:pic>
      <p:pic>
        <p:nvPicPr>
          <p:cNvPr id="12" name="Picture 12" descr="German Shepherd - Wikipedia">
            <a:extLst>
              <a:ext uri="{FF2B5EF4-FFF2-40B4-BE49-F238E27FC236}">
                <a16:creationId xmlns:a16="http://schemas.microsoft.com/office/drawing/2014/main" id="{C3BBD7BA-5F64-4C05-9E09-53793E97A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8906116" y="3843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7F70CC3D-8438-47C7-ADF6-E7C17D5AB528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360414" y="1417372"/>
            <a:ext cx="3587293" cy="10292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77C01A24-70EC-4FB8-AD3F-47AFF333989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489999" y="3008993"/>
            <a:ext cx="34161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7243F0F6-3904-41FB-B152-5826F96FD69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489999" y="3873570"/>
            <a:ext cx="3416117" cy="689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45DAB5D9-6DC9-43B4-826E-79E7C65FA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2" y="1511237"/>
            <a:ext cx="5264464" cy="534993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1333"/>
              </a:spcBef>
              <a:buNone/>
            </a:pPr>
            <a:r>
              <a:rPr lang="en-US" i="1" dirty="0">
                <a:highlight>
                  <a:srgbClr val="FFFFFF"/>
                </a:highlight>
              </a:rPr>
              <a:t>Process that creates pictures of dogs</a:t>
            </a:r>
            <a:endParaRPr lang="en-US" dirty="0"/>
          </a:p>
        </p:txBody>
      </p:sp>
      <p:sp>
        <p:nvSpPr>
          <p:cNvPr id="23" name="Tijdelijke aanduiding voor inhoud 2">
            <a:extLst>
              <a:ext uri="{FF2B5EF4-FFF2-40B4-BE49-F238E27FC236}">
                <a16:creationId xmlns:a16="http://schemas.microsoft.com/office/drawing/2014/main" id="{73476815-7077-4D78-B9FC-F72E88E69B28}"/>
              </a:ext>
            </a:extLst>
          </p:cNvPr>
          <p:cNvSpPr txBox="1">
            <a:spLocks/>
          </p:cNvSpPr>
          <p:nvPr/>
        </p:nvSpPr>
        <p:spPr>
          <a:xfrm>
            <a:off x="3391436" y="3906424"/>
            <a:ext cx="539749" cy="5349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333"/>
              </a:spcBef>
            </a:pPr>
            <a:r>
              <a:rPr lang="en-US" sz="2600" i="1" dirty="0">
                <a:highlight>
                  <a:srgbClr val="FFFFFF"/>
                </a:highlight>
              </a:rPr>
              <a:t>Etc.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87121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C3F12-247F-4486-BC1D-974E12C1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were these example created?</a:t>
            </a:r>
            <a:endParaRPr lang="en-NL" dirty="0"/>
          </a:p>
        </p:txBody>
      </p:sp>
      <p:sp>
        <p:nvSpPr>
          <p:cNvPr id="6" name="Wolk 5">
            <a:extLst>
              <a:ext uri="{FF2B5EF4-FFF2-40B4-BE49-F238E27FC236}">
                <a16:creationId xmlns:a16="http://schemas.microsoft.com/office/drawing/2014/main" id="{32FD1854-C848-4D11-9EF5-B868E7CE934F}"/>
              </a:ext>
            </a:extLst>
          </p:cNvPr>
          <p:cNvSpPr/>
          <p:nvPr/>
        </p:nvSpPr>
        <p:spPr>
          <a:xfrm>
            <a:off x="551290" y="1525929"/>
            <a:ext cx="4802589" cy="3888412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45DAB5D9-6DC9-43B4-826E-79E7C65FA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2" y="1511237"/>
            <a:ext cx="5264464" cy="534993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1333"/>
              </a:spcBef>
              <a:buNone/>
            </a:pPr>
            <a:r>
              <a:rPr lang="en-US" i="1" dirty="0">
                <a:highlight>
                  <a:srgbClr val="FFFFFF"/>
                </a:highlight>
              </a:rPr>
              <a:t>Process that creates pictures of dogs</a:t>
            </a:r>
            <a:endParaRPr lang="en-US" dirty="0"/>
          </a:p>
        </p:txBody>
      </p:sp>
      <p:sp>
        <p:nvSpPr>
          <p:cNvPr id="24" name="Tijdelijke aanduiding voor inhoud 2">
            <a:extLst>
              <a:ext uri="{FF2B5EF4-FFF2-40B4-BE49-F238E27FC236}">
                <a16:creationId xmlns:a16="http://schemas.microsoft.com/office/drawing/2014/main" id="{15645D78-A4CE-44FF-9791-D75CF21EB122}"/>
              </a:ext>
            </a:extLst>
          </p:cNvPr>
          <p:cNvSpPr txBox="1">
            <a:spLocks/>
          </p:cNvSpPr>
          <p:nvPr/>
        </p:nvSpPr>
        <p:spPr>
          <a:xfrm>
            <a:off x="545844" y="5572194"/>
            <a:ext cx="11269648" cy="65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333"/>
              </a:spcBef>
            </a:pPr>
            <a:r>
              <a:rPr lang="en-US" sz="2600" b="1" dirty="0"/>
              <a:t>Powerful assumption: </a:t>
            </a:r>
            <a:r>
              <a:rPr lang="en-US" sz="2600" dirty="0"/>
              <a:t>This process can be captured using a probability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hoek 2">
                <a:extLst>
                  <a:ext uri="{FF2B5EF4-FFF2-40B4-BE49-F238E27FC236}">
                    <a16:creationId xmlns:a16="http://schemas.microsoft.com/office/drawing/2014/main" id="{834C6957-0F91-405F-87B7-5EC9CABCC573}"/>
                  </a:ext>
                </a:extLst>
              </p:cNvPr>
              <p:cNvSpPr/>
              <p:nvPr/>
            </p:nvSpPr>
            <p:spPr>
              <a:xfrm>
                <a:off x="2099146" y="2130020"/>
                <a:ext cx="2083877" cy="1928670"/>
              </a:xfrm>
              <a:prstGeom prst="rect">
                <a:avLst/>
              </a:prstGeom>
              <a:noFill/>
            </p:spPr>
            <p:txBody>
              <a:bodyPr wrap="square" lIns="121920" tIns="60960" rIns="121920" bIns="6096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733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1733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1733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1733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733" dirty="0"/>
              </a:p>
            </p:txBody>
          </p:sp>
        </mc:Choice>
        <mc:Fallback xmlns="">
          <p:sp>
            <p:nvSpPr>
              <p:cNvPr id="3" name="Rechthoek 2">
                <a:extLst>
                  <a:ext uri="{FF2B5EF4-FFF2-40B4-BE49-F238E27FC236}">
                    <a16:creationId xmlns:a16="http://schemas.microsoft.com/office/drawing/2014/main" id="{834C6957-0F91-405F-87B7-5EC9CABCC5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146" y="2130020"/>
                <a:ext cx="2083877" cy="1928670"/>
              </a:xfrm>
              <a:prstGeom prst="rect">
                <a:avLst/>
              </a:prstGeom>
              <a:blipFill>
                <a:blip r:embed="rId2"/>
                <a:stretch>
                  <a:fillRect l="-28070" r="-64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 descr="Chocolate Labradors die younger and have more health problems as ...">
            <a:extLst>
              <a:ext uri="{FF2B5EF4-FFF2-40B4-BE49-F238E27FC236}">
                <a16:creationId xmlns:a16="http://schemas.microsoft.com/office/drawing/2014/main" id="{20B2F41E-8565-46C0-9C05-8953FF517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t="4868" r="29325" b="13910"/>
          <a:stretch/>
        </p:blipFill>
        <p:spPr bwMode="auto">
          <a:xfrm>
            <a:off x="8947707" y="69737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Afbeelding 10" descr="Afbeelding met hond, kijken, bruin, zoogdier&#10;&#10;Automatisch gegenereerde beschrijving">
            <a:extLst>
              <a:ext uri="{FF2B5EF4-FFF2-40B4-BE49-F238E27FC236}">
                <a16:creationId xmlns:a16="http://schemas.microsoft.com/office/drawing/2014/main" id="{D4194D4B-4BD2-4C5B-BB9F-3B49A30225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2" t="205" r="22883"/>
          <a:stretch/>
        </p:blipFill>
        <p:spPr>
          <a:xfrm>
            <a:off x="8906116" y="2288993"/>
            <a:ext cx="1440000" cy="1440000"/>
          </a:xfrm>
          <a:prstGeom prst="rect">
            <a:avLst/>
          </a:prstGeom>
        </p:spPr>
      </p:pic>
      <p:pic>
        <p:nvPicPr>
          <p:cNvPr id="18" name="Picture 12" descr="German Shepherd - Wikipedia">
            <a:extLst>
              <a:ext uri="{FF2B5EF4-FFF2-40B4-BE49-F238E27FC236}">
                <a16:creationId xmlns:a16="http://schemas.microsoft.com/office/drawing/2014/main" id="{C41F03F3-C0CC-4D08-80D1-06095249F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8906116" y="3843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Rechte verbindingslijn met pijl 7">
            <a:extLst>
              <a:ext uri="{FF2B5EF4-FFF2-40B4-BE49-F238E27FC236}">
                <a16:creationId xmlns:a16="http://schemas.microsoft.com/office/drawing/2014/main" id="{FD5B62AD-BE01-4E73-9F58-FF38D789AAA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60414" y="1417372"/>
            <a:ext cx="3587293" cy="10292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met pijl 15">
            <a:extLst>
              <a:ext uri="{FF2B5EF4-FFF2-40B4-BE49-F238E27FC236}">
                <a16:creationId xmlns:a16="http://schemas.microsoft.com/office/drawing/2014/main" id="{FE98EC43-DAFB-474E-929C-B8ABBDADAAE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489999" y="3008993"/>
            <a:ext cx="34161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Rechte verbindingslijn met pijl 18">
            <a:extLst>
              <a:ext uri="{FF2B5EF4-FFF2-40B4-BE49-F238E27FC236}">
                <a16:creationId xmlns:a16="http://schemas.microsoft.com/office/drawing/2014/main" id="{5E553B20-0C03-4F4A-9664-5675A5E02EC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489999" y="3873570"/>
            <a:ext cx="3416117" cy="689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59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D4C3F12-247F-4486-BC1D-974E12C1815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can we do with knowledge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  <a:endParaRPr lang="en-NL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D4C3F12-247F-4486-BC1D-974E12C18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02139DC-31CA-4EDA-9E85-B87AFDB0CA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solidFill>
                <a:schemeClr val="bg1">
                  <a:alpha val="82000"/>
                </a:schemeClr>
              </a:solidFill>
            </p:spPr>
            <p:txBody>
              <a:bodyPr/>
              <a:lstStyle/>
              <a:p>
                <a:r>
                  <a:rPr lang="en-US" dirty="0"/>
                  <a:t>Ability to add expert knowledge </a:t>
                </a:r>
              </a:p>
              <a:p>
                <a:r>
                  <a:rPr lang="en-US" dirty="0"/>
                  <a:t>Causality, Physics</a:t>
                </a:r>
              </a:p>
              <a:p>
                <a:r>
                  <a:rPr lang="en-US" dirty="0"/>
                  <a:t>Interpretation</a:t>
                </a:r>
              </a:p>
              <a:p>
                <a:r>
                  <a:rPr lang="en-US" dirty="0"/>
                  <a:t>Data efficient</a:t>
                </a:r>
              </a:p>
              <a:p>
                <a:r>
                  <a:rPr lang="en-US" dirty="0"/>
                  <a:t>Leverage the statistical structure of the data (can be learned unlabeled/unsupervised)</a:t>
                </a:r>
              </a:p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a prior (think of Bayes’ rule)</a:t>
                </a:r>
              </a:p>
              <a:p>
                <a:r>
                  <a:rPr lang="en-US" b="1" dirty="0"/>
                  <a:t>Create (nearly) infinitely many new pictures of dogs!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02139DC-31CA-4EDA-9E85-B87AFDB0CA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1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D5A654-B96D-404E-8B85-301834F0E38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look like?</a:t>
                </a:r>
                <a:endParaRPr lang="en-N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D5A654-B96D-404E-8B85-301834F0E3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3E03CA-E006-4109-9AEF-3CA0A033D3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189" indent="-457189">
                  <a:spcBef>
                    <a:spcPts val="1333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is a highly dimensional multivariate random variable.                   In the case of our dog dataset it would for example be:                              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pixels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×200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pixels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×3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color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hannels = 120 000 dimensions</a:t>
                </a:r>
              </a:p>
              <a:p>
                <a:pPr marL="457189" indent="-457189">
                  <a:spcBef>
                    <a:spcPts val="1333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is not part of one of the simple families (such as: normal, </a:t>
                </a:r>
                <a:r>
                  <a:rPr lang="en-US" dirty="0" err="1"/>
                  <a:t>Bernouilli</a:t>
                </a:r>
                <a:r>
                  <a:rPr lang="en-US" dirty="0"/>
                  <a:t>, or Poisson distributions), nor is it a mixture thereof.</a:t>
                </a:r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3E03CA-E006-4109-9AEF-3CA0A033D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241" r="-521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32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D4C3F12-247F-4486-BC1D-974E12C1815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do we estimate 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is?</a:t>
                </a:r>
                <a:endParaRPr lang="en-NL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D4C3F12-247F-4486-BC1D-974E12C18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jdelijke aanduiding voor inhoud 2">
                <a:extLst>
                  <a:ext uri="{FF2B5EF4-FFF2-40B4-BE49-F238E27FC236}">
                    <a16:creationId xmlns:a16="http://schemas.microsoft.com/office/drawing/2014/main" id="{99C19A5C-93EB-4047-9093-2D84654A40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1767" y="1310654"/>
                <a:ext cx="11269648" cy="272695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95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0975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39750" indent="-1778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2600" dirty="0"/>
                  <a:t>General Deep learning approach: </a:t>
                </a:r>
              </a:p>
              <a:p>
                <a:pPr marL="457189" indent="-457189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600" dirty="0"/>
                  <a:t>Start of with a multivariate normal distribution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sz="2600" b="1" dirty="0">
                  <a:ea typeface="Cambria Math" panose="02040503050406030204" pitchFamily="18" charset="0"/>
                </a:endParaRPr>
              </a:p>
              <a:p>
                <a:pPr marL="457189" indent="-457189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600" dirty="0"/>
                  <a:t>learn a transformation: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b="1" i="1" dirty="0">
                  <a:ea typeface="Cambria Math" panose="02040503050406030204" pitchFamily="18" charset="0"/>
                </a:endParaRPr>
              </a:p>
              <a:p>
                <a:pPr marL="457189" indent="-457189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600" dirty="0"/>
                  <a:t>We can now sample from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to generate a new example</a:t>
                </a:r>
              </a:p>
            </p:txBody>
          </p:sp>
        </mc:Choice>
        <mc:Fallback xmlns="">
          <p:sp>
            <p:nvSpPr>
              <p:cNvPr id="20" name="Tijdelijke aanduiding voor inhoud 2">
                <a:extLst>
                  <a:ext uri="{FF2B5EF4-FFF2-40B4-BE49-F238E27FC236}">
                    <a16:creationId xmlns:a16="http://schemas.microsoft.com/office/drawing/2014/main" id="{99C19A5C-93EB-4047-9093-2D84654A4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67" y="1310654"/>
                <a:ext cx="11269648" cy="2726953"/>
              </a:xfrm>
              <a:prstGeom prst="rect">
                <a:avLst/>
              </a:prstGeom>
              <a:blipFill>
                <a:blip r:embed="rId3"/>
                <a:stretch>
                  <a:fillRect l="-1785" t="-357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fbeelding 6" descr="Afbeelding met person&#10;&#10;Automatisch gegenereerde beschrijving">
            <a:extLst>
              <a:ext uri="{FF2B5EF4-FFF2-40B4-BE49-F238E27FC236}">
                <a16:creationId xmlns:a16="http://schemas.microsoft.com/office/drawing/2014/main" id="{60BE5379-0299-4781-A146-97964A4729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70" y="3358020"/>
            <a:ext cx="1734153" cy="1301435"/>
          </a:xfrm>
          <a:prstGeom prst="rect">
            <a:avLst/>
          </a:prstGeom>
        </p:spPr>
      </p:pic>
      <p:pic>
        <p:nvPicPr>
          <p:cNvPr id="10" name="Afbeelding 9" descr="Afbeelding met person&#10;&#10;Automatisch gegenereerde beschrijving">
            <a:extLst>
              <a:ext uri="{FF2B5EF4-FFF2-40B4-BE49-F238E27FC236}">
                <a16:creationId xmlns:a16="http://schemas.microsoft.com/office/drawing/2014/main" id="{EFA30B2D-FBCF-4C78-A2AD-7A357958DD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69" y="4656645"/>
            <a:ext cx="1734153" cy="1301435"/>
          </a:xfrm>
          <a:prstGeom prst="rect">
            <a:avLst/>
          </a:prstGeom>
        </p:spPr>
      </p:pic>
      <p:pic>
        <p:nvPicPr>
          <p:cNvPr id="11" name="Afbeelding 10" descr="Afbeelding met person&#10;&#10;Automatisch gegenereerde beschrijving">
            <a:extLst>
              <a:ext uri="{FF2B5EF4-FFF2-40B4-BE49-F238E27FC236}">
                <a16:creationId xmlns:a16="http://schemas.microsoft.com/office/drawing/2014/main" id="{7048B9AB-9C85-4B24-BDC7-226A529B2B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624" y="3358020"/>
            <a:ext cx="1734153" cy="1301435"/>
          </a:xfrm>
          <a:prstGeom prst="rect">
            <a:avLst/>
          </a:prstGeom>
        </p:spPr>
      </p:pic>
      <p:pic>
        <p:nvPicPr>
          <p:cNvPr id="12" name="Afbeelding 11" descr="Afbeelding met person&#10;&#10;Automatisch gegenereerde beschrijving">
            <a:extLst>
              <a:ext uri="{FF2B5EF4-FFF2-40B4-BE49-F238E27FC236}">
                <a16:creationId xmlns:a16="http://schemas.microsoft.com/office/drawing/2014/main" id="{8B68CE90-76F7-44DE-96EA-C7F362F92A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624" y="4656645"/>
            <a:ext cx="1734153" cy="1301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hoek 7">
                <a:extLst>
                  <a:ext uri="{FF2B5EF4-FFF2-40B4-BE49-F238E27FC236}">
                    <a16:creationId xmlns:a16="http://schemas.microsoft.com/office/drawing/2014/main" id="{3BC3FA61-0868-4A4C-A145-9C6F0E068A69}"/>
                  </a:ext>
                </a:extLst>
              </p:cNvPr>
              <p:cNvSpPr/>
              <p:nvPr/>
            </p:nvSpPr>
            <p:spPr>
              <a:xfrm>
                <a:off x="4569700" y="3851229"/>
                <a:ext cx="2525178" cy="1025987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5867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867" i="1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5867" i="1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5867" i="1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nl-NL" sz="5867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</a:t>
                </a:r>
              </a:p>
            </p:txBody>
          </p:sp>
        </mc:Choice>
        <mc:Fallback xmlns="">
          <p:sp>
            <p:nvSpPr>
              <p:cNvPr id="8" name="Rechthoek 7">
                <a:extLst>
                  <a:ext uri="{FF2B5EF4-FFF2-40B4-BE49-F238E27FC236}">
                    <a16:creationId xmlns:a16="http://schemas.microsoft.com/office/drawing/2014/main" id="{3BC3FA61-0868-4A4C-A145-9C6F0E068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700" y="3851229"/>
                <a:ext cx="2525178" cy="1025987"/>
              </a:xfrm>
              <a:prstGeom prst="rect">
                <a:avLst/>
              </a:prstGeom>
              <a:blipFill>
                <a:blip r:embed="rId5"/>
                <a:stretch>
                  <a:fillRect t="-17857" r="-14010" b="-4107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" descr="8 Great Facts About the Newfoundland Dog">
            <a:extLst>
              <a:ext uri="{FF2B5EF4-FFF2-40B4-BE49-F238E27FC236}">
                <a16:creationId xmlns:a16="http://schemas.microsoft.com/office/drawing/2014/main" id="{C93930B3-648A-4140-B3D4-EE4D97773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2" t="10918" r="25412" b="48908"/>
          <a:stretch/>
        </p:blipFill>
        <p:spPr bwMode="auto">
          <a:xfrm>
            <a:off x="7566443" y="3811657"/>
            <a:ext cx="143694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al 23">
            <a:extLst>
              <a:ext uri="{FF2B5EF4-FFF2-40B4-BE49-F238E27FC236}">
                <a16:creationId xmlns:a16="http://schemas.microsoft.com/office/drawing/2014/main" id="{46D182D4-0814-411A-88ED-82029FD3B853}"/>
              </a:ext>
            </a:extLst>
          </p:cNvPr>
          <p:cNvSpPr/>
          <p:nvPr/>
        </p:nvSpPr>
        <p:spPr>
          <a:xfrm>
            <a:off x="2074025" y="3925333"/>
            <a:ext cx="60959" cy="60959"/>
          </a:xfrm>
          <a:prstGeom prst="ellips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A28476ED-7120-4028-BB84-4915108F658D}"/>
              </a:ext>
            </a:extLst>
          </p:cNvPr>
          <p:cNvSpPr/>
          <p:nvPr/>
        </p:nvSpPr>
        <p:spPr>
          <a:xfrm>
            <a:off x="3564318" y="3623247"/>
            <a:ext cx="60959" cy="60959"/>
          </a:xfrm>
          <a:prstGeom prst="ellips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36D49B2D-A5B3-4410-9385-B278543C3DE6}"/>
              </a:ext>
            </a:extLst>
          </p:cNvPr>
          <p:cNvSpPr/>
          <p:nvPr/>
        </p:nvSpPr>
        <p:spPr>
          <a:xfrm>
            <a:off x="1651749" y="5346253"/>
            <a:ext cx="60959" cy="60959"/>
          </a:xfrm>
          <a:prstGeom prst="ellips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19FF7E2B-004A-4324-9F16-24DC00A0E223}"/>
              </a:ext>
            </a:extLst>
          </p:cNvPr>
          <p:cNvSpPr/>
          <p:nvPr/>
        </p:nvSpPr>
        <p:spPr>
          <a:xfrm>
            <a:off x="3480550" y="5070585"/>
            <a:ext cx="60959" cy="60959"/>
          </a:xfrm>
          <a:prstGeom prst="ellips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E22D7C5C-F8C0-47B4-9291-2B0DB2F28A5A}"/>
              </a:ext>
            </a:extLst>
          </p:cNvPr>
          <p:cNvSpPr/>
          <p:nvPr/>
        </p:nvSpPr>
        <p:spPr>
          <a:xfrm>
            <a:off x="2074025" y="3921917"/>
            <a:ext cx="60959" cy="60959"/>
          </a:xfrm>
          <a:prstGeom prst="ellips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5" name="Ovaal 34">
            <a:extLst>
              <a:ext uri="{FF2B5EF4-FFF2-40B4-BE49-F238E27FC236}">
                <a16:creationId xmlns:a16="http://schemas.microsoft.com/office/drawing/2014/main" id="{6F51AA6E-3FD0-4F82-AE2E-733AFBBF9600}"/>
              </a:ext>
            </a:extLst>
          </p:cNvPr>
          <p:cNvSpPr/>
          <p:nvPr/>
        </p:nvSpPr>
        <p:spPr>
          <a:xfrm>
            <a:off x="3564318" y="3623247"/>
            <a:ext cx="60959" cy="60959"/>
          </a:xfrm>
          <a:prstGeom prst="ellips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F33BAEE5-75CB-4FF2-B35D-CCC4A143E565}"/>
              </a:ext>
            </a:extLst>
          </p:cNvPr>
          <p:cNvSpPr/>
          <p:nvPr/>
        </p:nvSpPr>
        <p:spPr>
          <a:xfrm>
            <a:off x="3480549" y="5070583"/>
            <a:ext cx="60959" cy="60959"/>
          </a:xfrm>
          <a:prstGeom prst="ellips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1BFBCE5B-20EE-4383-888A-5A19E372F6EF}"/>
              </a:ext>
            </a:extLst>
          </p:cNvPr>
          <p:cNvSpPr/>
          <p:nvPr/>
        </p:nvSpPr>
        <p:spPr>
          <a:xfrm>
            <a:off x="1651749" y="5341301"/>
            <a:ext cx="60959" cy="60959"/>
          </a:xfrm>
          <a:prstGeom prst="ellips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AFD0263-9AA5-45FB-8363-CAAF86140051}"/>
                  </a:ext>
                </a:extLst>
              </p:cNvPr>
              <p:cNvSpPr/>
              <p:nvPr/>
            </p:nvSpPr>
            <p:spPr>
              <a:xfrm>
                <a:off x="2292683" y="5958080"/>
                <a:ext cx="100880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NL" sz="3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AFD0263-9AA5-45FB-8363-CAAF861400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683" y="5958080"/>
                <a:ext cx="100880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000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5679E-6 L 0.31493 0.0941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47" y="469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95062E-6 L 0.19271 0.1373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685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83951E-6 L 0.19896 -0.0756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-379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69136E-6 L 0.34896 -0.1126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-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493 0.09414 L 0.50486 0.1027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7" y="43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271 0.13796 L 0.37934 0.1354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23" y="-12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65 -0.07315 L 0.38802 -0.0648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0" y="40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965 -0.11265 L 0.53889 -0.1040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2" y="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8" grpId="0" animBg="1"/>
      <p:bldP spid="34" grpId="0" animBg="1"/>
      <p:bldP spid="34" grpId="1" animBg="1"/>
      <p:bldP spid="34" grpId="2" animBg="1"/>
      <p:bldP spid="34" grpId="3" animBg="1"/>
      <p:bldP spid="35" grpId="0" animBg="1"/>
      <p:bldP spid="35" grpId="1" animBg="1"/>
      <p:bldP spid="35" grpId="2" animBg="1"/>
      <p:bldP spid="35" grpId="3" animBg="1"/>
      <p:bldP spid="36" grpId="0" animBg="1"/>
      <p:bldP spid="36" grpId="1" animBg="1"/>
      <p:bldP spid="36" grpId="2" animBg="1"/>
      <p:bldP spid="36" grpId="3" animBg="1"/>
      <p:bldP spid="37" grpId="0" animBg="1"/>
      <p:bldP spid="37" grpId="1" animBg="1"/>
      <p:bldP spid="37" grpId="2" animBg="1"/>
      <p:bldP spid="37" grpId="3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1E38FF-CA94-424F-BA15-088A5D992E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train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?</a:t>
                </a:r>
                <a:endParaRPr lang="en-N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1E38FF-CA94-424F-BA15-088A5D992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27CE3-D3BA-4725-A4E7-891872D5D1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                 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argmax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argmax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27CE3-D3BA-4725-A4E7-891872D5D1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66A91C3D-4B1E-4922-B799-D0CF1F39A528}"/>
              </a:ext>
            </a:extLst>
          </p:cNvPr>
          <p:cNvSpPr/>
          <p:nvPr/>
        </p:nvSpPr>
        <p:spPr>
          <a:xfrm rot="18950266">
            <a:off x="4898905" y="2242370"/>
            <a:ext cx="1325461" cy="1291904"/>
          </a:xfrm>
          <a:prstGeom prst="arc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69C62-3269-4721-8250-F4971B739380}"/>
              </a:ext>
            </a:extLst>
          </p:cNvPr>
          <p:cNvSpPr txBox="1"/>
          <p:nvPr/>
        </p:nvSpPr>
        <p:spPr>
          <a:xfrm>
            <a:off x="4636182" y="1778550"/>
            <a:ext cx="279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Marginalization over z</a:t>
            </a:r>
            <a:endParaRPr lang="en-NL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BFFA65-0DF6-45DD-A418-589093084471}"/>
                  </a:ext>
                </a:extLst>
              </p:cNvPr>
              <p:cNvSpPr/>
              <p:nvPr/>
            </p:nvSpPr>
            <p:spPr>
              <a:xfrm>
                <a:off x="4373509" y="5083321"/>
                <a:ext cx="32492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sz="2800" b="1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BFFA65-0DF6-45DD-A418-589093084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509" y="5083321"/>
                <a:ext cx="32492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F06BA5-6F5E-4153-A07A-59B2A4209F08}"/>
              </a:ext>
            </a:extLst>
          </p:cNvPr>
          <p:cNvCxnSpPr/>
          <p:nvPr/>
        </p:nvCxnSpPr>
        <p:spPr>
          <a:xfrm flipH="1">
            <a:off x="6258187" y="3813428"/>
            <a:ext cx="2139193" cy="128487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B8E7FE-3248-4073-AA94-798583B5A1A2}"/>
              </a:ext>
            </a:extLst>
          </p:cNvPr>
          <p:cNvCxnSpPr>
            <a:cxnSpLocks/>
          </p:cNvCxnSpPr>
          <p:nvPr/>
        </p:nvCxnSpPr>
        <p:spPr>
          <a:xfrm>
            <a:off x="9278224" y="3884103"/>
            <a:ext cx="1426128" cy="121419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64F2A09-B407-4E18-8106-9FD022AB390F}"/>
                  </a:ext>
                </a:extLst>
              </p:cNvPr>
              <p:cNvSpPr/>
              <p:nvPr/>
            </p:nvSpPr>
            <p:spPr>
              <a:xfrm>
                <a:off x="9577985" y="5138754"/>
                <a:ext cx="22527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2800" b="1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64F2A09-B407-4E18-8106-9FD022AB3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985" y="5138754"/>
                <a:ext cx="225273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F2F14EF-DAC7-4AFC-B07B-0E5347E0FB3A}"/>
              </a:ext>
            </a:extLst>
          </p:cNvPr>
          <p:cNvSpPr txBox="1"/>
          <p:nvPr/>
        </p:nvSpPr>
        <p:spPr>
          <a:xfrm>
            <a:off x="5363862" y="4306536"/>
            <a:ext cx="178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Neural Network</a:t>
            </a:r>
            <a:endParaRPr lang="en-NL" b="1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8CB54E-D606-47F6-A769-BE77E9FD776E}"/>
              </a:ext>
            </a:extLst>
          </p:cNvPr>
          <p:cNvSpPr txBox="1"/>
          <p:nvPr/>
        </p:nvSpPr>
        <p:spPr>
          <a:xfrm>
            <a:off x="10185633" y="4101789"/>
            <a:ext cx="168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Chosen freely, e.g., Gaussian</a:t>
            </a:r>
            <a:endParaRPr lang="en-NL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6123407-A1D9-45FD-8336-29B16C770412}"/>
                  </a:ext>
                </a:extLst>
              </p:cNvPr>
              <p:cNvSpPr/>
              <p:nvPr/>
            </p:nvSpPr>
            <p:spPr>
              <a:xfrm>
                <a:off x="3021131" y="2457435"/>
                <a:ext cx="23648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argmax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NL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6123407-A1D9-45FD-8336-29B16C770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131" y="2457435"/>
                <a:ext cx="23648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96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1274</Words>
  <Application>Microsoft Office PowerPoint</Application>
  <PresentationFormat>Widescreen</PresentationFormat>
  <Paragraphs>225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Variational models</vt:lpstr>
      <vt:lpstr>Up until now: Discriminative modeling</vt:lpstr>
      <vt:lpstr>Today: Generative modeling</vt:lpstr>
      <vt:lpstr>How were these example created?</vt:lpstr>
      <vt:lpstr>How were these example created?</vt:lpstr>
      <vt:lpstr>What can we do with knowledge of p(x)?</vt:lpstr>
      <vt:lpstr>What does p(x) look like?</vt:lpstr>
      <vt:lpstr>How do we estimate what p(x) is?</vt:lpstr>
      <vt:lpstr>How to train θ?</vt:lpstr>
      <vt:lpstr>How to train θ?</vt:lpstr>
      <vt:lpstr>Trick 1, introduce the (estimated) posterior</vt:lpstr>
      <vt:lpstr>Trick 2, Jensen’s inequality</vt:lpstr>
      <vt:lpstr>Slight detour: what is Jensen’s inequality?</vt:lpstr>
      <vt:lpstr>Trick 2, Jensen’s inequality</vt:lpstr>
      <vt:lpstr>This is the variational lower bound or evidence lower bound (ELBO)</vt:lpstr>
      <vt:lpstr>Trick 3, rewrite to KL-divergence</vt:lpstr>
      <vt:lpstr>Trick 3, rewrite to KL-divergence</vt:lpstr>
      <vt:lpstr>Variational AutoEncoder (VAE)</vt:lpstr>
      <vt:lpstr>Variational AutoEncoder (VAE)</vt:lpstr>
      <vt:lpstr>Variational AutoEncoder (VAE)</vt:lpstr>
      <vt:lpstr>Variational AutoEncoder (VAE)</vt:lpstr>
      <vt:lpstr>Variational AutoEncoder (VAE)</vt:lpstr>
      <vt:lpstr>Trick 4, re-parameterization</vt:lpstr>
      <vt:lpstr>Trick 4, re-parameterization</vt:lpstr>
      <vt:lpstr>In practice how do you go about one    training example?</vt:lpstr>
      <vt:lpstr>Generating new data</vt:lpstr>
      <vt:lpstr>We can do some fancy stuff</vt:lpstr>
      <vt:lpstr>Interpolating the latent space…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Gorp, Hans van</dc:creator>
  <cp:lastModifiedBy>Gorp, Hans van</cp:lastModifiedBy>
  <cp:revision>87</cp:revision>
  <dcterms:created xsi:type="dcterms:W3CDTF">2021-06-01T14:19:24Z</dcterms:created>
  <dcterms:modified xsi:type="dcterms:W3CDTF">2021-06-03T11:41:21Z</dcterms:modified>
</cp:coreProperties>
</file>